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activeX/activeX1.xml" ContentType="application/vnd.ms-office.activeX+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2"/>
  </p:sldMasterIdLst>
  <p:notesMasterIdLst>
    <p:notesMasterId r:id="rId92"/>
  </p:notesMasterIdLst>
  <p:sldIdLst>
    <p:sldId id="355" r:id="rId63"/>
    <p:sldId id="291" r:id="rId64"/>
    <p:sldId id="358" r:id="rId65"/>
    <p:sldId id="359" r:id="rId66"/>
    <p:sldId id="313" r:id="rId67"/>
    <p:sldId id="360" r:id="rId68"/>
    <p:sldId id="370" r:id="rId69"/>
    <p:sldId id="361" r:id="rId70"/>
    <p:sldId id="362" r:id="rId71"/>
    <p:sldId id="367" r:id="rId72"/>
    <p:sldId id="366" r:id="rId73"/>
    <p:sldId id="373" r:id="rId74"/>
    <p:sldId id="376" r:id="rId75"/>
    <p:sldId id="379" r:id="rId76"/>
    <p:sldId id="380" r:id="rId77"/>
    <p:sldId id="383" r:id="rId78"/>
    <p:sldId id="389" r:id="rId79"/>
    <p:sldId id="386" r:id="rId80"/>
    <p:sldId id="387" r:id="rId81"/>
    <p:sldId id="388" r:id="rId82"/>
    <p:sldId id="385" r:id="rId83"/>
    <p:sldId id="369" r:id="rId84"/>
    <p:sldId id="371" r:id="rId85"/>
    <p:sldId id="374" r:id="rId86"/>
    <p:sldId id="372" r:id="rId87"/>
    <p:sldId id="363" r:id="rId88"/>
    <p:sldId id="364" r:id="rId89"/>
    <p:sldId id="368" r:id="rId90"/>
    <p:sldId id="392" r:id="rId9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84884" autoAdjust="0"/>
  </p:normalViewPr>
  <p:slideViewPr>
    <p:cSldViewPr>
      <p:cViewPr varScale="1">
        <p:scale>
          <a:sx n="64" d="100"/>
          <a:sy n="64" d="100"/>
        </p:scale>
        <p:origin x="1422" y="84"/>
      </p:cViewPr>
      <p:guideLst>
        <p:guide orient="horz" pos="2160"/>
        <p:guide pos="2880"/>
      </p:guideLst>
    </p:cSldViewPr>
  </p:slideViewPr>
  <p:notesTextViewPr>
    <p:cViewPr>
      <p:scale>
        <a:sx n="1" d="1"/>
        <a:sy n="1" d="1"/>
      </p:scale>
      <p:origin x="0" y="0"/>
    </p:cViewPr>
  </p:notesTextViewPr>
  <p:sorterViewPr>
    <p:cViewPr>
      <p:scale>
        <a:sx n="100" d="100"/>
        <a:sy n="100" d="100"/>
      </p:scale>
      <p:origin x="0" y="1650"/>
    </p:cViewPr>
  </p:sorterViewPr>
  <p:notesViewPr>
    <p:cSldViewPr>
      <p:cViewPr varScale="1">
        <p:scale>
          <a:sx n="80" d="100"/>
          <a:sy n="80" d="100"/>
        </p:scale>
        <p:origin x="-174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1.xml"/><Relationship Id="rId68" Type="http://schemas.openxmlformats.org/officeDocument/2006/relationships/slide" Target="slides/slide6.xml"/><Relationship Id="rId84" Type="http://schemas.openxmlformats.org/officeDocument/2006/relationships/slide" Target="slides/slide22.xml"/><Relationship Id="rId89" Type="http://schemas.openxmlformats.org/officeDocument/2006/relationships/slide" Target="slides/slide27.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12.xml"/><Relationship Id="rId79" Type="http://schemas.openxmlformats.org/officeDocument/2006/relationships/slide" Target="slides/slide17.xml"/><Relationship Id="rId5" Type="http://schemas.openxmlformats.org/officeDocument/2006/relationships/customXml" Target="../customXml/item5.xml"/><Relationship Id="rId90" Type="http://schemas.openxmlformats.org/officeDocument/2006/relationships/slide" Target="slides/slide28.xml"/><Relationship Id="rId95" Type="http://schemas.openxmlformats.org/officeDocument/2006/relationships/theme" Target="theme/theme1.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2.xml"/><Relationship Id="rId69" Type="http://schemas.openxmlformats.org/officeDocument/2006/relationships/slide" Target="slides/slide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0.xml"/><Relationship Id="rId80" Type="http://schemas.openxmlformats.org/officeDocument/2006/relationships/slide" Target="slides/slide18.xml"/><Relationship Id="rId85" Type="http://schemas.openxmlformats.org/officeDocument/2006/relationships/slide" Target="slides/slide23.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5.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Master" Target="slideMasters/slideMaster1.xml"/><Relationship Id="rId70" Type="http://schemas.openxmlformats.org/officeDocument/2006/relationships/slide" Target="slides/slide8.xml"/><Relationship Id="rId75" Type="http://schemas.openxmlformats.org/officeDocument/2006/relationships/slide" Target="slides/slide13.xml"/><Relationship Id="rId83" Type="http://schemas.openxmlformats.org/officeDocument/2006/relationships/slide" Target="slides/slide21.xml"/><Relationship Id="rId88" Type="http://schemas.openxmlformats.org/officeDocument/2006/relationships/slide" Target="slides/slide26.xml"/><Relationship Id="rId91" Type="http://schemas.openxmlformats.org/officeDocument/2006/relationships/slide" Target="slides/slide29.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3.xml"/><Relationship Id="rId73" Type="http://schemas.openxmlformats.org/officeDocument/2006/relationships/slide" Target="slides/slide11.xml"/><Relationship Id="rId78" Type="http://schemas.openxmlformats.org/officeDocument/2006/relationships/slide" Target="slides/slide16.xml"/><Relationship Id="rId81" Type="http://schemas.openxmlformats.org/officeDocument/2006/relationships/slide" Target="slides/slide19.xml"/><Relationship Id="rId86" Type="http://schemas.openxmlformats.org/officeDocument/2006/relationships/slide" Target="slides/slide24.xml"/><Relationship Id="rId9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4.xml"/><Relationship Id="rId7" Type="http://schemas.openxmlformats.org/officeDocument/2006/relationships/customXml" Target="../customXml/item7.xml"/><Relationship Id="rId71" Type="http://schemas.openxmlformats.org/officeDocument/2006/relationships/slide" Target="slides/slide9.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4.xml"/><Relationship Id="rId87" Type="http://schemas.openxmlformats.org/officeDocument/2006/relationships/slide" Target="slides/slide25.xml"/><Relationship Id="rId61" Type="http://schemas.openxmlformats.org/officeDocument/2006/relationships/customXml" Target="../customXml/item61.xml"/><Relationship Id="rId82" Type="http://schemas.openxmlformats.org/officeDocument/2006/relationships/slide" Target="slides/slide20.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7053240-CE69-11CD-A777-00DD01143C57}"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dirty="0"/>
              <a:t>How GIS can save you time &amp; money</a:t>
            </a:r>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3E099E3-6002-4AC8-AEE1-8B97BAC4D8A0}" type="datetimeFigureOut">
              <a:rPr lang="en-US" smtClean="0"/>
              <a:pPr/>
              <a:t>12/16/2016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r>
              <a:rPr lang="en-US" dirty="0"/>
              <a:t>ISAWWA T-Con</a:t>
            </a:r>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8CF8B91-9529-463C-B615-691CF20CFE36}" type="slidenum">
              <a:rPr lang="en-US" smtClean="0"/>
              <a:pPr/>
              <a:t>‹#›</a:t>
            </a:fld>
            <a:endParaRPr lang="en-US" dirty="0"/>
          </a:p>
        </p:txBody>
      </p:sp>
    </p:spTree>
    <p:extLst>
      <p:ext uri="{BB962C8B-B14F-4D97-AF65-F5344CB8AC3E}">
        <p14:creationId xmlns:p14="http://schemas.microsoft.com/office/powerpoint/2010/main" val="240728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Jon</a:t>
            </a:r>
          </a:p>
        </p:txBody>
      </p:sp>
      <p:sp>
        <p:nvSpPr>
          <p:cNvPr id="4" name="Slide Number Placeholder 3"/>
          <p:cNvSpPr>
            <a:spLocks noGrp="1"/>
          </p:cNvSpPr>
          <p:nvPr>
            <p:ph type="sldNum" sz="quarter" idx="10"/>
          </p:nvPr>
        </p:nvSpPr>
        <p:spPr/>
        <p:txBody>
          <a:bodyPr/>
          <a:lstStyle/>
          <a:p>
            <a:pPr>
              <a:defRPr/>
            </a:pPr>
            <a:fld id="{7D8569CD-2388-41B7-A027-F04429D0293E}" type="slidenum">
              <a:rPr lang="en-US" smtClean="0"/>
              <a:pPr>
                <a:defRPr/>
              </a:pPr>
              <a:t>1</a:t>
            </a:fld>
            <a:endParaRPr lang="en-US"/>
          </a:p>
        </p:txBody>
      </p:sp>
    </p:spTree>
    <p:extLst>
      <p:ext uri="{BB962C8B-B14F-4D97-AF65-F5344CB8AC3E}">
        <p14:creationId xmlns:p14="http://schemas.microsoft.com/office/powerpoint/2010/main" val="365022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Jon</a:t>
            </a:r>
          </a:p>
        </p:txBody>
      </p:sp>
      <p:sp>
        <p:nvSpPr>
          <p:cNvPr id="4" name="Slide Number Placeholder 3"/>
          <p:cNvSpPr>
            <a:spLocks noGrp="1"/>
          </p:cNvSpPr>
          <p:nvPr>
            <p:ph type="sldNum" sz="quarter" idx="10"/>
          </p:nvPr>
        </p:nvSpPr>
        <p:spPr/>
        <p:txBody>
          <a:bodyPr/>
          <a:lstStyle/>
          <a:p>
            <a:pPr>
              <a:defRPr/>
            </a:pPr>
            <a:fld id="{7D8569CD-2388-41B7-A027-F04429D0293E}" type="slidenum">
              <a:rPr lang="en-US" smtClean="0"/>
              <a:pPr>
                <a:defRPr/>
              </a:pPr>
              <a:t>2</a:t>
            </a:fld>
            <a:endParaRPr lang="en-US"/>
          </a:p>
        </p:txBody>
      </p:sp>
    </p:spTree>
    <p:extLst>
      <p:ext uri="{BB962C8B-B14F-4D97-AF65-F5344CB8AC3E}">
        <p14:creationId xmlns:p14="http://schemas.microsoft.com/office/powerpoint/2010/main" val="125669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Jon</a:t>
            </a:r>
          </a:p>
        </p:txBody>
      </p:sp>
      <p:sp>
        <p:nvSpPr>
          <p:cNvPr id="4" name="Slide Number Placeholder 3"/>
          <p:cNvSpPr>
            <a:spLocks noGrp="1"/>
          </p:cNvSpPr>
          <p:nvPr>
            <p:ph type="sldNum" sz="quarter" idx="10"/>
          </p:nvPr>
        </p:nvSpPr>
        <p:spPr/>
        <p:txBody>
          <a:bodyPr/>
          <a:lstStyle/>
          <a:p>
            <a:pPr>
              <a:defRPr/>
            </a:pPr>
            <a:fld id="{7D8569CD-2388-41B7-A027-F04429D0293E}" type="slidenum">
              <a:rPr lang="en-US" smtClean="0"/>
              <a:pPr>
                <a:defRPr/>
              </a:pPr>
              <a:t>3</a:t>
            </a:fld>
            <a:endParaRPr lang="en-US"/>
          </a:p>
        </p:txBody>
      </p:sp>
    </p:spTree>
    <p:extLst>
      <p:ext uri="{BB962C8B-B14F-4D97-AF65-F5344CB8AC3E}">
        <p14:creationId xmlns:p14="http://schemas.microsoft.com/office/powerpoint/2010/main" val="385281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Jon</a:t>
            </a:r>
          </a:p>
        </p:txBody>
      </p:sp>
      <p:sp>
        <p:nvSpPr>
          <p:cNvPr id="4" name="Slide Number Placeholder 3"/>
          <p:cNvSpPr>
            <a:spLocks noGrp="1"/>
          </p:cNvSpPr>
          <p:nvPr>
            <p:ph type="sldNum" sz="quarter" idx="10"/>
          </p:nvPr>
        </p:nvSpPr>
        <p:spPr/>
        <p:txBody>
          <a:bodyPr/>
          <a:lstStyle/>
          <a:p>
            <a:pPr>
              <a:defRPr/>
            </a:pPr>
            <a:fld id="{7D8569CD-2388-41B7-A027-F04429D0293E}" type="slidenum">
              <a:rPr lang="en-US" smtClean="0"/>
              <a:pPr>
                <a:defRPr/>
              </a:pPr>
              <a:t>4</a:t>
            </a:fld>
            <a:endParaRPr lang="en-US"/>
          </a:p>
        </p:txBody>
      </p:sp>
    </p:spTree>
    <p:extLst>
      <p:ext uri="{BB962C8B-B14F-4D97-AF65-F5344CB8AC3E}">
        <p14:creationId xmlns:p14="http://schemas.microsoft.com/office/powerpoint/2010/main" val="22048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F8B91-9529-463C-B615-691CF20CFE36}" type="slidenum">
              <a:rPr lang="en-US" smtClean="0"/>
              <a:pPr/>
              <a:t>8</a:t>
            </a:fld>
            <a:endParaRPr lang="en-US" dirty="0"/>
          </a:p>
        </p:txBody>
      </p:sp>
    </p:spTree>
    <p:extLst>
      <p:ext uri="{BB962C8B-B14F-4D97-AF65-F5344CB8AC3E}">
        <p14:creationId xmlns:p14="http://schemas.microsoft.com/office/powerpoint/2010/main" val="266903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F8B91-9529-463C-B615-691CF20CFE36}" type="slidenum">
              <a:rPr lang="en-US" smtClean="0"/>
              <a:pPr/>
              <a:t>12</a:t>
            </a:fld>
            <a:endParaRPr lang="en-US" dirty="0"/>
          </a:p>
        </p:txBody>
      </p:sp>
    </p:spTree>
    <p:extLst>
      <p:ext uri="{BB962C8B-B14F-4D97-AF65-F5344CB8AC3E}">
        <p14:creationId xmlns:p14="http://schemas.microsoft.com/office/powerpoint/2010/main" val="99696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799118" y="1828800"/>
            <a:ext cx="6173808"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a:t>Click to edit Master title style</a:t>
            </a:r>
            <a:endParaRPr dirty="0"/>
          </a:p>
        </p:txBody>
      </p:sp>
      <p:sp>
        <p:nvSpPr>
          <p:cNvPr id="4" name="Date Placeholder 3"/>
          <p:cNvSpPr>
            <a:spLocks noGrp="1"/>
          </p:cNvSpPr>
          <p:nvPr>
            <p:ph type="dt" sz="half" idx="10"/>
          </p:nvPr>
        </p:nvSpPr>
        <p:spPr/>
        <p:txBody>
          <a:bodyPr/>
          <a:lstStyle/>
          <a:p>
            <a:fld id="{E9B715C1-5AE5-483F-B867-F1ACD93647AC}" type="datetimeFigureOut">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E9A6-6B59-4F36-966C-06770EA09678}" type="slidenum">
              <a:rPr lang="en-US" smtClean="0"/>
              <a:pPr/>
              <a:t>‹#›</a:t>
            </a:fld>
            <a:endParaRPr lang="en-US"/>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B715C1-5AE5-483F-B867-F1ACD93647AC}" type="datetimeFigureOut">
              <a:rPr lang="en-US" smtClean="0"/>
              <a:pPr/>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7E9A6-6B59-4F36-966C-06770EA09678}" type="slidenum">
              <a:rPr lang="en-US" smtClean="0"/>
              <a:pPr/>
              <a:t>‹#›</a:t>
            </a:fld>
            <a:endParaRPr lang="en-US"/>
          </a:p>
        </p:txBody>
      </p:sp>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72200"/>
            <a:ext cx="2829334" cy="591590"/>
          </a:xfrm>
          <a:prstGeom prst="rect">
            <a:avLst/>
          </a:prstGeom>
        </p:spPr>
      </p:pic>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B715C1-5AE5-483F-B867-F1ACD93647AC}" type="datetimeFigureOut">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E9A6-6B59-4F36-966C-06770EA09678}"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ln>
            <a:noFill/>
          </a:ln>
          <a:effectLst>
            <a:outerShdw blurRad="50800" dist="38100" dir="13500000" algn="br" rotWithShape="0">
              <a:prstClr val="black">
                <a:alpha val="40000"/>
              </a:prstClr>
            </a:outerShdw>
          </a:effectLst>
        </p:spPr>
        <p:txBody>
          <a:bodyPr vert="horz" lIns="91440" tIns="45720" rIns="91440" bIns="45720" rtlCol="0" anchor="b">
            <a:normAutofit/>
          </a:bodyPr>
          <a:lstStyle>
            <a:lvl1pPr>
              <a:defRPr dirty="0">
                <a:effectLst>
                  <a:innerShdw blurRad="63500" dist="88900" dir="13500000">
                    <a:schemeClr val="tx1">
                      <a:alpha val="50000"/>
                    </a:schemeClr>
                  </a:innerShdw>
                </a:effectLst>
              </a:defRPr>
            </a:lvl1pPr>
          </a:lstStyle>
          <a:p>
            <a:pPr marL="0" lvl="0" algn="ctr"/>
            <a:r>
              <a:rPr lang="en-US"/>
              <a:t>Click to edit Master title style</a:t>
            </a:r>
            <a:endParaRPr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72200"/>
            <a:ext cx="2829334" cy="591590"/>
          </a:xfrm>
          <a:prstGeom prst="rect">
            <a:avLst/>
          </a:prstGeom>
        </p:spPr>
      </p:pic>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B715C1-5AE5-483F-B867-F1ACD93647AC}" type="datetimeFigureOut">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E9A6-6B59-4F36-966C-06770EA09678}" type="slidenum">
              <a:rPr lang="en-US" smtClean="0"/>
              <a:pPr/>
              <a:t>‹#›</a:t>
            </a:fld>
            <a:endParaRPr lang="en-US"/>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6858596" y="381001"/>
            <a:ext cx="1143298" cy="5638800"/>
          </a:xfrm>
        </p:spPr>
        <p:txBody>
          <a:bodyPr vert="eaVert"/>
          <a:lstStyle/>
          <a:p>
            <a:r>
              <a:rPr lang="en-US"/>
              <a:t>Click to edit Master title style</a:t>
            </a:r>
            <a:endParaRPr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72200"/>
            <a:ext cx="2829334" cy="591590"/>
          </a:xfrm>
          <a:prstGeom prst="rect">
            <a:avLst/>
          </a:prstGeom>
        </p:spPr>
      </p:pic>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6600">
                <a:solidFill>
                  <a:srgbClr val="DA5522"/>
                </a:solidFill>
                <a:latin typeface="Yanone Kaffeesatz Bold"/>
                <a:cs typeface="Yanone Kaffeesatz Bold"/>
              </a:defRPr>
            </a:lvl1pPr>
          </a:lstStyle>
          <a:p>
            <a:r>
              <a:rPr lang="en-US" dirty="0"/>
              <a:t>Click to edit Master title style</a:t>
            </a:r>
          </a:p>
        </p:txBody>
      </p:sp>
    </p:spTree>
    <p:extLst>
      <p:ext uri="{BB962C8B-B14F-4D97-AF65-F5344CB8AC3E}">
        <p14:creationId xmlns:p14="http://schemas.microsoft.com/office/powerpoint/2010/main" val="3704864800"/>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6600">
                <a:solidFill>
                  <a:srgbClr val="DA5522"/>
                </a:solidFill>
                <a:latin typeface="Yanone Kaffeesatz Bold"/>
                <a:cs typeface="Yanone Kaffeesatz Bold"/>
              </a:defRPr>
            </a:lvl1pPr>
          </a:lstStyle>
          <a:p>
            <a:r>
              <a:rPr lang="en-US"/>
              <a:t>Click to edit Master title style</a:t>
            </a:r>
            <a:endParaRPr lang="en-US" dirty="0"/>
          </a:p>
        </p:txBody>
      </p:sp>
    </p:spTree>
    <p:extLst>
      <p:ext uri="{BB962C8B-B14F-4D97-AF65-F5344CB8AC3E}">
        <p14:creationId xmlns:p14="http://schemas.microsoft.com/office/powerpoint/2010/main" val="651583012"/>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6600">
                <a:solidFill>
                  <a:srgbClr val="DA5522"/>
                </a:solidFill>
                <a:latin typeface="Yanone Kaffeesatz Bold"/>
                <a:cs typeface="Yanone Kaffeesatz Bold"/>
              </a:defRPr>
            </a:lvl1pPr>
          </a:lstStyle>
          <a:p>
            <a:r>
              <a:rPr lang="en-US"/>
              <a:t>Click to edit Master title style</a:t>
            </a:r>
            <a:endParaRPr lang="en-US" dirty="0"/>
          </a:p>
        </p:txBody>
      </p:sp>
    </p:spTree>
    <p:extLst>
      <p:ext uri="{BB962C8B-B14F-4D97-AF65-F5344CB8AC3E}">
        <p14:creationId xmlns:p14="http://schemas.microsoft.com/office/powerpoint/2010/main" val="3827556941"/>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B715C1-5AE5-483F-B867-F1ACD93647AC}" type="datetimeFigureOut">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E9A6-6B59-4F36-966C-06770EA09678}" type="slidenum">
              <a:rPr lang="en-US" smtClean="0"/>
              <a:pPr/>
              <a:t>‹#›</a:t>
            </a:fld>
            <a:endParaRPr lang="en-US"/>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72200"/>
            <a:ext cx="2829334" cy="591590"/>
          </a:xfrm>
          <a:prstGeom prst="rect">
            <a:avLst/>
          </a:prstGeom>
        </p:spPr>
      </p:pic>
    </p:spTree>
    <p:extLst>
      <p:ext uri="{BB962C8B-B14F-4D97-AF65-F5344CB8AC3E}">
        <p14:creationId xmlns:p14="http://schemas.microsoft.com/office/powerpoint/2010/main" val="921124253"/>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B715C1-5AE5-483F-B867-F1ACD93647AC}" type="datetimeFigureOut">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E9A6-6B59-4F36-966C-06770EA09678}" type="slidenum">
              <a:rPr lang="en-US" smtClean="0"/>
              <a:pPr/>
              <a:t>‹#›</a:t>
            </a:fld>
            <a:endParaRPr lang="en-US"/>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172200"/>
            <a:ext cx="2829334" cy="591590"/>
          </a:xfrm>
          <a:prstGeom prst="rect">
            <a:avLst/>
          </a:prstGeom>
        </p:spPr>
      </p:pic>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B715C1-5AE5-483F-B867-F1ACD93647AC}" type="datetimeFigureOut">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E9A6-6B59-4F36-966C-06770EA09678}" type="slidenum">
              <a:rPr lang="en-US" smtClean="0"/>
              <a:pPr/>
              <a:t>‹#›</a:t>
            </a:fld>
            <a:endParaRPr lang="en-US"/>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794918" y="2514600"/>
            <a:ext cx="6520997" cy="2819400"/>
          </a:xfrm>
        </p:spPr>
        <p:txBody>
          <a:bodyPr anchor="b">
            <a:normAutofit/>
          </a:bodyPr>
          <a:lstStyle>
            <a:lvl1pPr algn="l">
              <a:lnSpc>
                <a:spcPct val="80000"/>
              </a:lnSpc>
              <a:defRPr sz="4800" b="0" cap="none" baseline="0">
                <a:effectLst/>
              </a:defRPr>
            </a:lvl1pPr>
          </a:lstStyle>
          <a:p>
            <a:r>
              <a:rPr lang="en-US"/>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72200"/>
            <a:ext cx="2829334" cy="591590"/>
          </a:xfrm>
          <a:prstGeom prst="rect">
            <a:avLst/>
          </a:prstGeom>
        </p:spPr>
      </p:pic>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B715C1-5AE5-483F-B867-F1ACD93647AC}" type="datetimeFigureOut">
              <a:rPr lang="en-US" smtClean="0"/>
              <a:pPr/>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7E9A6-6B59-4F36-966C-06770EA09678}" type="slidenum">
              <a:rPr lang="en-US" smtClean="0"/>
              <a:pPr/>
              <a:t>‹#›</a:t>
            </a:fld>
            <a:endParaRPr lang="en-US"/>
          </a:p>
        </p:txBody>
      </p:sp>
      <p:sp>
        <p:nvSpPr>
          <p:cNvPr id="4" name="Content Placeholder 3"/>
          <p:cNvSpPr>
            <a:spLocks noGrp="1"/>
          </p:cNvSpPr>
          <p:nvPr>
            <p:ph sz="half" idx="2"/>
          </p:nvPr>
        </p:nvSpPr>
        <p:spPr>
          <a:xfrm>
            <a:off x="4673104"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6" y="381000"/>
            <a:ext cx="6859788" cy="1371600"/>
          </a:xfrm>
        </p:spPr>
        <p:txBody>
          <a:bodyPr/>
          <a:lstStyle/>
          <a:p>
            <a:r>
              <a:rPr lang="en-US"/>
              <a:t>Click to edit Master title style</a:t>
            </a: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72200"/>
            <a:ext cx="2829334" cy="591590"/>
          </a:xfrm>
          <a:prstGeom prst="rect">
            <a:avLst/>
          </a:prstGeom>
        </p:spPr>
      </p:pic>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9B715C1-5AE5-483F-B867-F1ACD93647AC}" type="datetimeFigureOut">
              <a:rPr lang="en-US" smtClean="0"/>
              <a:pPr/>
              <a:t>12/16/2016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7E9A6-6B59-4F36-966C-06770EA09678}" type="slidenum">
              <a:rPr lang="en-US" smtClean="0"/>
              <a:pPr/>
              <a:t>‹#›</a:t>
            </a:fld>
            <a:endParaRPr lang="en-US"/>
          </a:p>
        </p:txBody>
      </p:sp>
      <p:sp>
        <p:nvSpPr>
          <p:cNvPr id="6" name="Content Placeholder 5"/>
          <p:cNvSpPr>
            <a:spLocks noGrp="1"/>
          </p:cNvSpPr>
          <p:nvPr>
            <p:ph sz="quarter" idx="4"/>
          </p:nvPr>
        </p:nvSpPr>
        <p:spPr>
          <a:xfrm>
            <a:off x="4688617"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142106" y="381000"/>
            <a:ext cx="6859788" cy="1371600"/>
          </a:xfrm>
        </p:spPr>
        <p:txBody>
          <a:bodyPr/>
          <a:lstStyle>
            <a:lvl1pPr>
              <a:defRPr/>
            </a:lvl1pPr>
          </a:lstStyle>
          <a:p>
            <a:r>
              <a:rPr lang="en-US"/>
              <a:t>Click to edit Master title style</a:t>
            </a: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72200"/>
            <a:ext cx="2829334" cy="591590"/>
          </a:xfrm>
          <a:prstGeom prst="rect">
            <a:avLst/>
          </a:prstGeom>
        </p:spPr>
      </p:pic>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B715C1-5AE5-483F-B867-F1ACD93647AC}" type="datetimeFigureOut">
              <a:rPr lang="en-US" smtClean="0"/>
              <a:pPr/>
              <a:t>12/16/2016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7E9A6-6B59-4F36-966C-06770EA09678}"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72200"/>
            <a:ext cx="2829334" cy="591590"/>
          </a:xfrm>
          <a:prstGeom prst="rect">
            <a:avLst/>
          </a:prstGeom>
        </p:spPr>
      </p:pic>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715C1-5AE5-483F-B867-F1ACD93647AC}" type="datetimeFigureOut">
              <a:rPr lang="en-US" smtClean="0"/>
              <a:pPr/>
              <a:t>12/16/2016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7E9A6-6B59-4F36-966C-06770EA09678}"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72200"/>
            <a:ext cx="2829334" cy="591590"/>
          </a:xfrm>
          <a:prstGeom prst="rect">
            <a:avLst/>
          </a:prstGeom>
        </p:spPr>
      </p:pic>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B715C1-5AE5-483F-B867-F1ACD93647AC}" type="datetimeFigureOut">
              <a:rPr lang="en-US" smtClean="0"/>
              <a:pPr/>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7E9A6-6B59-4F36-966C-06770EA09678}" type="slidenum">
              <a:rPr lang="en-US" smtClean="0"/>
              <a:pPr/>
              <a:t>‹#›</a:t>
            </a:fld>
            <a:endParaRPr lang="en-US"/>
          </a:p>
        </p:txBody>
      </p:sp>
      <p:sp>
        <p:nvSpPr>
          <p:cNvPr id="3" name="Content Placeholder 2"/>
          <p:cNvSpPr>
            <a:spLocks noGrp="1"/>
          </p:cNvSpPr>
          <p:nvPr>
            <p:ph idx="1"/>
          </p:nvPr>
        </p:nvSpPr>
        <p:spPr>
          <a:xfrm>
            <a:off x="3714528" y="685800"/>
            <a:ext cx="480185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72200"/>
            <a:ext cx="2829334" cy="591590"/>
          </a:xfrm>
          <a:prstGeom prst="rect">
            <a:avLst/>
          </a:prstGeom>
        </p:spPr>
      </p:pic>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1000">
                <a:solidFill>
                  <a:schemeClr val="tx1">
                    <a:lumMod val="65000"/>
                  </a:schemeClr>
                </a:solidFill>
              </a:defRPr>
            </a:lvl1pPr>
          </a:lstStyle>
          <a:p>
            <a:fld id="{E9B715C1-5AE5-483F-B867-F1ACD93647AC}" type="datetimeFigureOut">
              <a:rPr lang="en-US" smtClean="0"/>
              <a:pPr/>
              <a:t>12/16/2016</a:t>
            </a:fld>
            <a:endParaRPr lang="en-US"/>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r">
              <a:defRPr sz="1000">
                <a:solidFill>
                  <a:schemeClr val="tx1">
                    <a:lumMod val="65000"/>
                  </a:schemeClr>
                </a:solidFill>
              </a:defRPr>
            </a:lvl1pPr>
          </a:lstStyle>
          <a:p>
            <a:endParaRPr lang="en-US"/>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1000">
                <a:solidFill>
                  <a:schemeClr val="tx1">
                    <a:lumMod val="65000"/>
                  </a:schemeClr>
                </a:solidFill>
              </a:defRPr>
            </a:lvl1pPr>
          </a:lstStyle>
          <a:p>
            <a:fld id="{8267E9A6-6B59-4F36-966C-06770EA09678}" type="slidenum">
              <a:rPr lang="en-US" smtClean="0"/>
              <a:pPr/>
              <a:t>‹#›</a:t>
            </a:fld>
            <a:endParaRPr lang="en-US"/>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142108" y="381000"/>
            <a:ext cx="6859787" cy="1371600"/>
          </a:xfrm>
          <a:prstGeom prst="rect">
            <a:avLst/>
          </a:prstGeom>
          <a:ln>
            <a:noFill/>
          </a:ln>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xStyles>
    <p:titleStyle>
      <a:lvl1pPr algn="l" defTabSz="914400" rtl="0" eaLnBrk="1" latinLnBrk="0" hangingPunct="1">
        <a:lnSpc>
          <a:spcPct val="90000"/>
        </a:lnSpc>
        <a:spcBef>
          <a:spcPct val="0"/>
        </a:spcBef>
        <a:buNone/>
        <a:defRPr sz="3600" b="1" kern="1200" cap="none" spc="0" baseline="0">
          <a:ln w="9525">
            <a:noFill/>
            <a:prstDash val="solid"/>
          </a:ln>
          <a:solidFill>
            <a:schemeClr val="bg2"/>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bg1">
              <a:lumMod val="65000"/>
              <a:lumOff val="35000"/>
            </a:schemeClr>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bg1">
              <a:lumMod val="65000"/>
              <a:lumOff val="35000"/>
            </a:schemeClr>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bg1">
              <a:lumMod val="65000"/>
              <a:lumOff val="35000"/>
            </a:schemeClr>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bg1">
              <a:lumMod val="65000"/>
              <a:lumOff val="35000"/>
            </a:schemeClr>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bg1">
              <a:lumMod val="65000"/>
              <a:lumOff val="35000"/>
            </a:schemeClr>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videos/Drones/Kovar/Video%20May%2009,%209%2054%2057%20AM.m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videos/Drones/Ebee%20Takeoff.mov"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Users/Jon/Downloads/20161020_154627.jp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dronedeploy.com/app2/data/5781153aa575bf3dc77e4694"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ntrol" Target="../activeX/activeX1.xml"/><Relationship Id="rId7" Type="http://schemas.openxmlformats.org/officeDocument/2006/relationships/image" Target="../media/image47.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8.png"/><Relationship Id="rId5" Type="http://schemas.openxmlformats.org/officeDocument/2006/relationships/slideLayout" Target="../slideLayouts/slideLayout2.xml"/><Relationship Id="rId4"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76200"/>
            <a:ext cx="6859787"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dirty="0" smtClean="0">
                <a:ln w="9525">
                  <a:noFill/>
                  <a:prstDash val="solid"/>
                </a:ln>
                <a:solidFill>
                  <a:schemeClr val="bg2"/>
                </a:solidFill>
                <a:latin typeface="Bebas Neue"/>
                <a:ea typeface="+mj-ea"/>
                <a:cs typeface="Bebas Neue"/>
              </a:rPr>
              <a:t>Drones &amp; UAV’s</a:t>
            </a:r>
            <a:endParaRPr lang="en-US" sz="5400" b="1" dirty="0">
              <a:ln w="9525">
                <a:noFill/>
                <a:prstDash val="solid"/>
              </a:ln>
              <a:solidFill>
                <a:schemeClr val="bg2"/>
              </a:solidFill>
              <a:latin typeface="Bebas Neue"/>
              <a:ea typeface="+mj-ea"/>
              <a:cs typeface="Bebas Neue"/>
            </a:endParaRPr>
          </a:p>
        </p:txBody>
      </p:sp>
      <p:cxnSp>
        <p:nvCxnSpPr>
          <p:cNvPr id="6" name="Straight Connector 5"/>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 y="1765280"/>
            <a:ext cx="7848600" cy="3046988"/>
          </a:xfrm>
          <a:prstGeom prst="rect">
            <a:avLst/>
          </a:prstGeom>
          <a:noFill/>
          <a:ln>
            <a:noFill/>
          </a:ln>
        </p:spPr>
        <p:txBody>
          <a:bodyPr wrap="square" rtlCol="0" anchor="ctr" anchorCtr="1">
            <a:spAutoFit/>
          </a:bodyPr>
          <a:lstStyle/>
          <a:p>
            <a:r>
              <a:rPr lang="en-US" sz="2400" dirty="0" smtClean="0">
                <a:solidFill>
                  <a:schemeClr val="bg1"/>
                </a:solidFill>
              </a:rPr>
              <a:t>A UAV (Unmanned </a:t>
            </a:r>
            <a:r>
              <a:rPr lang="en-US" sz="2400" dirty="0">
                <a:solidFill>
                  <a:schemeClr val="bg1"/>
                </a:solidFill>
              </a:rPr>
              <a:t>Aerial </a:t>
            </a:r>
            <a:r>
              <a:rPr lang="en-US" sz="2400" dirty="0" smtClean="0">
                <a:solidFill>
                  <a:schemeClr val="bg1"/>
                </a:solidFill>
              </a:rPr>
              <a:t>Vehicle) or UAS (Unmanned Aerial System) is </a:t>
            </a:r>
            <a:r>
              <a:rPr lang="en-US" sz="2400" dirty="0">
                <a:solidFill>
                  <a:schemeClr val="bg1"/>
                </a:solidFill>
              </a:rPr>
              <a:t>any aircraft that can navigate without a human pilot on board.  Sometimes referred to as a drone.</a:t>
            </a:r>
          </a:p>
          <a:p>
            <a:endParaRPr lang="en-US" sz="2400" dirty="0">
              <a:solidFill>
                <a:schemeClr val="bg1"/>
              </a:solidFill>
            </a:endParaRPr>
          </a:p>
          <a:p>
            <a:r>
              <a:rPr lang="en-US" sz="2400" dirty="0">
                <a:solidFill>
                  <a:schemeClr val="bg1"/>
                </a:solidFill>
              </a:rPr>
              <a:t>With the advancements in the UAV industry today, there are more UAVs in the air than at any point in history.</a:t>
            </a:r>
          </a:p>
        </p:txBody>
      </p:sp>
    </p:spTree>
    <p:extLst>
      <p:ext uri="{BB962C8B-B14F-4D97-AF65-F5344CB8AC3E}">
        <p14:creationId xmlns:p14="http://schemas.microsoft.com/office/powerpoint/2010/main" val="4184444766"/>
      </p:ext>
    </p:extLst>
  </p:cSld>
  <p:clrMapOvr>
    <a:masterClrMapping/>
  </p:clrMapOvr>
  <mc:AlternateContent xmlns:mc="http://schemas.openxmlformats.org/markup-compatibility/2006">
    <mc:Choice xmlns:p14="http://schemas.microsoft.com/office/powerpoint/2010/main" Requires="p14">
      <p:transition p14:dur="250" advClick="0" advTm="15000">
        <p:fade/>
      </p:transition>
    </mc:Choice>
    <mc:Fallback>
      <p:transition advClick="0" advTm="1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04999"/>
            <a:ext cx="3276600" cy="3048001"/>
          </a:xfrm>
        </p:spPr>
        <p:txBody>
          <a:bodyPr>
            <a:normAutofit/>
          </a:bodyPr>
          <a:lstStyle/>
          <a:p>
            <a:pPr marL="0" indent="0" fontAlgn="base">
              <a:buNone/>
            </a:pPr>
            <a:r>
              <a:rPr lang="en-US" dirty="0"/>
              <a:t>By utilizing UAVs to calculate volume, a quarry or gravel pit can better manage their inventory and stockpiles with increased accuracy and efficiency.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905000"/>
            <a:ext cx="4914286" cy="2897410"/>
          </a:xfrm>
          <a:prstGeom prst="rect">
            <a:avLst/>
          </a:prstGeom>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noProof="0" dirty="0" smtClean="0">
                <a:ln w="9525">
                  <a:noFill/>
                  <a:prstDash val="solid"/>
                </a:ln>
                <a:solidFill>
                  <a:schemeClr val="bg2"/>
                </a:solidFill>
                <a:latin typeface="Bebas Neue"/>
                <a:ea typeface="+mj-ea"/>
                <a:cs typeface="Bebas Neue"/>
              </a:rPr>
              <a:t>Applications for UAV’s</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279226"/>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828799"/>
            <a:ext cx="3657600" cy="4114801"/>
          </a:xfrm>
        </p:spPr>
        <p:txBody>
          <a:bodyPr>
            <a:normAutofit/>
          </a:bodyPr>
          <a:lstStyle/>
          <a:p>
            <a:pPr marL="0" indent="0" fontAlgn="base">
              <a:buNone/>
            </a:pPr>
            <a:r>
              <a:rPr lang="en-US" dirty="0"/>
              <a:t>County assessors can utilize drone imagery to see if any structures have been built without documentation and proper permits thus resulting in more revenue via taxes.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047" y="2286000"/>
            <a:ext cx="4122039" cy="2362200"/>
          </a:xfrm>
          <a:prstGeom prst="rect">
            <a:avLst/>
          </a:prstGeom>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noProof="0" dirty="0" smtClean="0">
                <a:ln w="9525">
                  <a:noFill/>
                  <a:prstDash val="solid"/>
                </a:ln>
                <a:solidFill>
                  <a:schemeClr val="bg2"/>
                </a:solidFill>
                <a:latin typeface="Bebas Neue"/>
                <a:ea typeface="+mj-ea"/>
                <a:cs typeface="Bebas Neue"/>
              </a:rPr>
              <a:t>Applications for UAV’s</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6553200" y="3200400"/>
            <a:ext cx="533400" cy="533400"/>
          </a:xfrm>
          <a:prstGeom prst="ellipse">
            <a:avLst/>
          </a:prstGeom>
          <a:noFill/>
          <a:ln w="57150">
            <a:solidFill>
              <a:srgbClr val="FF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1681230"/>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199" y="5174991"/>
            <a:ext cx="8229601" cy="921009"/>
          </a:xfrm>
        </p:spPr>
        <p:txBody>
          <a:bodyPr>
            <a:normAutofit/>
          </a:bodyPr>
          <a:lstStyle/>
          <a:p>
            <a:pPr marL="0" indent="0" fontAlgn="base">
              <a:buNone/>
            </a:pPr>
            <a:r>
              <a:rPr lang="en-US" sz="1500" dirty="0"/>
              <a:t>In the future it is predicted that UAVs will be used in emergency responses such as post hurricane devastation, wild fires, tornadoes, and much more.  This will allow organizations the ability to better track damage and create response plans.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599" y="1401329"/>
            <a:ext cx="6385325" cy="3587103"/>
          </a:xfrm>
          <a:prstGeom prst="rect">
            <a:avLst/>
          </a:prstGeom>
        </p:spPr>
      </p:pic>
      <p:sp>
        <p:nvSpPr>
          <p:cNvPr id="8"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noProof="0" dirty="0" smtClean="0">
                <a:ln w="9525">
                  <a:noFill/>
                  <a:prstDash val="solid"/>
                </a:ln>
                <a:solidFill>
                  <a:schemeClr val="bg2"/>
                </a:solidFill>
                <a:latin typeface="Bebas Neue"/>
                <a:ea typeface="+mj-ea"/>
                <a:cs typeface="Bebas Neue"/>
              </a:rPr>
              <a:t>Applications for UAV’s</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10" name="Straight Connector 9"/>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936908"/>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noProof="0" dirty="0" smtClean="0">
                <a:ln w="9525">
                  <a:noFill/>
                  <a:prstDash val="solid"/>
                </a:ln>
                <a:solidFill>
                  <a:schemeClr val="bg2"/>
                </a:solidFill>
                <a:latin typeface="Bebas Neue"/>
                <a:ea typeface="+mj-ea"/>
                <a:cs typeface="Bebas Neue"/>
              </a:rPr>
              <a:t>Need your own drone?</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AutoShape 2" descr="Image result for precision hawk"/>
          <p:cNvSpPr>
            <a:spLocks noChangeAspect="1" noChangeArrowheads="1"/>
          </p:cNvSpPr>
          <p:nvPr/>
        </p:nvSpPr>
        <p:spPr bwMode="auto">
          <a:xfrm>
            <a:off x="1905000" y="2057400"/>
            <a:ext cx="2514600" cy="25146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227" y="2089138"/>
            <a:ext cx="2657607" cy="124777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317" y="1462880"/>
            <a:ext cx="1245366" cy="72231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6236" y="3256835"/>
            <a:ext cx="1662113" cy="7166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0560" y="4048126"/>
            <a:ext cx="2657476" cy="73865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50" y="2558255"/>
            <a:ext cx="2971800" cy="55721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2317" y="3657381"/>
            <a:ext cx="1762125" cy="470983"/>
          </a:xfrm>
          <a:prstGeom prst="rect">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9379" t="29016" r="9897" b="25389"/>
          <a:stretch/>
        </p:blipFill>
        <p:spPr>
          <a:xfrm>
            <a:off x="1082291" y="4653763"/>
            <a:ext cx="1981201" cy="8382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9191" y="4861476"/>
            <a:ext cx="1756201" cy="111475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5810" y="1469283"/>
            <a:ext cx="2466975" cy="603159"/>
          </a:xfrm>
          <a:prstGeom prst="rect">
            <a:avLst/>
          </a:prstGeom>
        </p:spPr>
      </p:pic>
    </p:spTree>
    <p:extLst>
      <p:ext uri="{BB962C8B-B14F-4D97-AF65-F5344CB8AC3E}">
        <p14:creationId xmlns:p14="http://schemas.microsoft.com/office/powerpoint/2010/main" val="1216268604"/>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832" y="2113359"/>
            <a:ext cx="4663440" cy="2514600"/>
          </a:xfrm>
          <a:prstGeom prst="rect">
            <a:avLst/>
          </a:prstGeom>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noProof="0" dirty="0" smtClean="0">
                <a:ln w="9525">
                  <a:noFill/>
                  <a:prstDash val="solid"/>
                </a:ln>
                <a:solidFill>
                  <a:schemeClr val="bg2"/>
                </a:solidFill>
                <a:latin typeface="Bebas Neue"/>
                <a:ea typeface="+mj-ea"/>
                <a:cs typeface="Bebas Neue"/>
              </a:rPr>
              <a:t>DJI Phantom 4 Pro</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1524000"/>
            <a:ext cx="4267200" cy="3693319"/>
          </a:xfrm>
          <a:prstGeom prst="rect">
            <a:avLst/>
          </a:prstGeom>
          <a:noFill/>
          <a:ln>
            <a:noFill/>
          </a:ln>
        </p:spPr>
        <p:txBody>
          <a:bodyPr wrap="square" lIns="91440" rtlCol="0" anchor="t" anchorCtr="0">
            <a:spAutoFit/>
          </a:bodyPr>
          <a:lstStyle/>
          <a:p>
            <a:pPr defTabSz="344488">
              <a:lnSpc>
                <a:spcPct val="200000"/>
              </a:lnSpc>
            </a:pPr>
            <a:r>
              <a:rPr lang="en-US" dirty="0" smtClean="0">
                <a:solidFill>
                  <a:schemeClr val="bg1"/>
                </a:solidFill>
              </a:rPr>
              <a:t>Cost = $1,600</a:t>
            </a:r>
          </a:p>
          <a:p>
            <a:pPr defTabSz="344488">
              <a:lnSpc>
                <a:spcPct val="200000"/>
              </a:lnSpc>
            </a:pPr>
            <a:r>
              <a:rPr lang="en-US" dirty="0" smtClean="0">
                <a:solidFill>
                  <a:schemeClr val="bg1"/>
                </a:solidFill>
              </a:rPr>
              <a:t>Flight Time = 28 minutes</a:t>
            </a:r>
          </a:p>
          <a:p>
            <a:pPr defTabSz="344488">
              <a:lnSpc>
                <a:spcPct val="200000"/>
              </a:lnSpc>
            </a:pPr>
            <a:r>
              <a:rPr lang="en-US" dirty="0" smtClean="0">
                <a:solidFill>
                  <a:schemeClr val="bg1"/>
                </a:solidFill>
              </a:rPr>
              <a:t>Coverage = 150 acres</a:t>
            </a:r>
          </a:p>
          <a:p>
            <a:pPr defTabSz="344488">
              <a:lnSpc>
                <a:spcPct val="200000"/>
              </a:lnSpc>
            </a:pPr>
            <a:r>
              <a:rPr lang="en-US" dirty="0" smtClean="0">
                <a:solidFill>
                  <a:schemeClr val="bg1"/>
                </a:solidFill>
              </a:rPr>
              <a:t>Camera = </a:t>
            </a:r>
            <a:r>
              <a:rPr lang="pt-BR" dirty="0" smtClean="0">
                <a:solidFill>
                  <a:schemeClr val="bg1"/>
                </a:solidFill>
              </a:rPr>
              <a:t>20MP </a:t>
            </a:r>
            <a:r>
              <a:rPr lang="pt-BR" dirty="0">
                <a:solidFill>
                  <a:schemeClr val="bg1"/>
                </a:solidFill>
              </a:rPr>
              <a:t>Exmor R </a:t>
            </a:r>
            <a:r>
              <a:rPr lang="pt-BR" dirty="0" smtClean="0">
                <a:solidFill>
                  <a:schemeClr val="bg1"/>
                </a:solidFill>
              </a:rPr>
              <a:t>CMOS</a:t>
            </a:r>
          </a:p>
          <a:p>
            <a:pPr defTabSz="344488">
              <a:lnSpc>
                <a:spcPct val="200000"/>
              </a:lnSpc>
            </a:pPr>
            <a:r>
              <a:rPr lang="pt-BR" dirty="0" smtClean="0">
                <a:solidFill>
                  <a:schemeClr val="bg1"/>
                </a:solidFill>
              </a:rPr>
              <a:t>Max Speed = 44 mph</a:t>
            </a:r>
            <a:endParaRPr lang="en-US" dirty="0" smtClean="0">
              <a:solidFill>
                <a:schemeClr val="bg1"/>
              </a:solidFill>
            </a:endParaRPr>
          </a:p>
          <a:p>
            <a:pPr defTabSz="344488"/>
            <a:endParaRPr lang="pt-BR" dirty="0">
              <a:solidFill>
                <a:schemeClr val="bg1"/>
              </a:solidFill>
            </a:endParaRPr>
          </a:p>
          <a:p>
            <a:pPr defTabSz="344488"/>
            <a:r>
              <a:rPr lang="pt-BR" dirty="0">
                <a:solidFill>
                  <a:schemeClr val="bg1"/>
                </a:solidFill>
              </a:rPr>
              <a:t>Primary use: </a:t>
            </a:r>
            <a:r>
              <a:rPr lang="pt-BR" dirty="0" smtClean="0">
                <a:solidFill>
                  <a:schemeClr val="bg1"/>
                </a:solidFill>
              </a:rPr>
              <a:t>ameture videography &amp; imagery</a:t>
            </a:r>
            <a:endParaRPr lang="en-US" dirty="0" smtClean="0">
              <a:solidFill>
                <a:schemeClr val="bg1"/>
              </a:solidFill>
            </a:endParaRPr>
          </a:p>
        </p:txBody>
      </p:sp>
    </p:spTree>
    <p:extLst>
      <p:ext uri="{BB962C8B-B14F-4D97-AF65-F5344CB8AC3E}">
        <p14:creationId xmlns:p14="http://schemas.microsoft.com/office/powerpoint/2010/main" val="732358595"/>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687" r="12305" b="17742"/>
          <a:stretch/>
        </p:blipFill>
        <p:spPr>
          <a:xfrm>
            <a:off x="4953000" y="3671386"/>
            <a:ext cx="3505200" cy="2119814"/>
          </a:xfrm>
          <a:prstGeom prst="rect">
            <a:avLst/>
          </a:prstGeom>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noProof="0" dirty="0" smtClean="0">
                <a:ln w="9525">
                  <a:noFill/>
                  <a:prstDash val="solid"/>
                </a:ln>
                <a:solidFill>
                  <a:schemeClr val="bg2"/>
                </a:solidFill>
                <a:latin typeface="Bebas Neue"/>
                <a:ea typeface="+mj-ea"/>
                <a:cs typeface="Bebas Neue"/>
              </a:rPr>
              <a:t>DJI Inspire 1</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1524000"/>
            <a:ext cx="4267200" cy="4247317"/>
          </a:xfrm>
          <a:prstGeom prst="rect">
            <a:avLst/>
          </a:prstGeom>
          <a:noFill/>
          <a:ln>
            <a:noFill/>
          </a:ln>
        </p:spPr>
        <p:txBody>
          <a:bodyPr wrap="square" lIns="91440" rtlCol="0" anchor="t" anchorCtr="0">
            <a:spAutoFit/>
          </a:bodyPr>
          <a:lstStyle/>
          <a:p>
            <a:pPr defTabSz="344488">
              <a:lnSpc>
                <a:spcPct val="200000"/>
              </a:lnSpc>
            </a:pPr>
            <a:r>
              <a:rPr lang="en-US" dirty="0" smtClean="0">
                <a:solidFill>
                  <a:schemeClr val="bg1"/>
                </a:solidFill>
              </a:rPr>
              <a:t>Cost = $2,800</a:t>
            </a:r>
          </a:p>
          <a:p>
            <a:pPr defTabSz="344488">
              <a:lnSpc>
                <a:spcPct val="200000"/>
              </a:lnSpc>
            </a:pPr>
            <a:r>
              <a:rPr lang="en-US" dirty="0" smtClean="0">
                <a:solidFill>
                  <a:schemeClr val="bg1"/>
                </a:solidFill>
              </a:rPr>
              <a:t>Flight Time </a:t>
            </a:r>
            <a:r>
              <a:rPr lang="en-US" dirty="0">
                <a:solidFill>
                  <a:schemeClr val="bg1"/>
                </a:solidFill>
              </a:rPr>
              <a:t>= 18 </a:t>
            </a:r>
            <a:r>
              <a:rPr lang="en-US" dirty="0" smtClean="0">
                <a:solidFill>
                  <a:schemeClr val="bg1"/>
                </a:solidFill>
              </a:rPr>
              <a:t>minutes</a:t>
            </a:r>
          </a:p>
          <a:p>
            <a:pPr defTabSz="344488">
              <a:lnSpc>
                <a:spcPct val="200000"/>
              </a:lnSpc>
            </a:pPr>
            <a:r>
              <a:rPr lang="en-US" dirty="0" smtClean="0">
                <a:solidFill>
                  <a:schemeClr val="bg1"/>
                </a:solidFill>
              </a:rPr>
              <a:t>Coverage = 100 acres</a:t>
            </a:r>
          </a:p>
          <a:p>
            <a:pPr defTabSz="344488">
              <a:lnSpc>
                <a:spcPct val="200000"/>
              </a:lnSpc>
            </a:pPr>
            <a:r>
              <a:rPr lang="en-US" dirty="0" smtClean="0">
                <a:solidFill>
                  <a:schemeClr val="bg1"/>
                </a:solidFill>
              </a:rPr>
              <a:t>Camera = </a:t>
            </a:r>
            <a:r>
              <a:rPr lang="pt-BR" dirty="0" smtClean="0">
                <a:solidFill>
                  <a:schemeClr val="bg1"/>
                </a:solidFill>
              </a:rPr>
              <a:t>12MP &amp; 16MP</a:t>
            </a:r>
          </a:p>
          <a:p>
            <a:pPr defTabSz="344488">
              <a:lnSpc>
                <a:spcPct val="200000"/>
              </a:lnSpc>
            </a:pPr>
            <a:r>
              <a:rPr lang="pt-BR" dirty="0" smtClean="0">
                <a:solidFill>
                  <a:schemeClr val="bg1"/>
                </a:solidFill>
              </a:rPr>
              <a:t>Max Speed = 49 mph</a:t>
            </a:r>
          </a:p>
          <a:p>
            <a:pPr defTabSz="344488"/>
            <a:endParaRPr lang="pt-BR" dirty="0" smtClean="0">
              <a:solidFill>
                <a:schemeClr val="bg1"/>
              </a:solidFill>
            </a:endParaRPr>
          </a:p>
          <a:p>
            <a:pPr defTabSz="344488"/>
            <a:r>
              <a:rPr lang="pt-BR" dirty="0" smtClean="0">
                <a:solidFill>
                  <a:schemeClr val="bg1"/>
                </a:solidFill>
              </a:rPr>
              <a:t>Primary use: videography &amp; inspection work</a:t>
            </a:r>
            <a:endParaRPr lang="en-US" dirty="0" smtClean="0">
              <a:solidFill>
                <a:schemeClr val="bg1"/>
              </a:solidFill>
            </a:endParaRPr>
          </a:p>
          <a:p>
            <a:pPr>
              <a:lnSpc>
                <a:spcPct val="200000"/>
              </a:lnSpc>
            </a:pPr>
            <a:endParaRPr lang="en-US" dirty="0" smtClean="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0" y="1339612"/>
            <a:ext cx="3680479" cy="2449191"/>
          </a:xfrm>
          <a:prstGeom prst="rect">
            <a:avLst/>
          </a:prstGeom>
        </p:spPr>
      </p:pic>
    </p:spTree>
    <p:extLst>
      <p:ext uri="{BB962C8B-B14F-4D97-AF65-F5344CB8AC3E}">
        <p14:creationId xmlns:p14="http://schemas.microsoft.com/office/powerpoint/2010/main" val="3192117500"/>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sset1.djicdn.com/assets/www/new/images/header/artboard-prosys-2-634f4d197faf924c98f7cc29c549b6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006" y="1389118"/>
            <a:ext cx="3622588" cy="22088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sset1.djicdn.com/assets/www/new/images/header/artboard-prosys-1-e8d0cc878a73a365eb8b4554aafa0c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996" y="3474875"/>
            <a:ext cx="3718608" cy="22401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fontScale="85000" lnSpcReduction="10000"/>
          </a:bodyPr>
          <a:lstStyle/>
          <a:p>
            <a:pPr lvl="0">
              <a:lnSpc>
                <a:spcPct val="90000"/>
              </a:lnSpc>
              <a:spcBef>
                <a:spcPct val="0"/>
              </a:spcBef>
            </a:pPr>
            <a:r>
              <a:rPr lang="en-US" sz="5400" b="1" dirty="0">
                <a:ln w="9525">
                  <a:noFill/>
                  <a:prstDash val="solid"/>
                </a:ln>
                <a:solidFill>
                  <a:schemeClr val="bg2"/>
                </a:solidFill>
                <a:latin typeface="Bebas Neue"/>
                <a:ea typeface="+mj-ea"/>
                <a:cs typeface="Bebas Neue"/>
              </a:rPr>
              <a:t>DJI Spreading Wings S1000</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1524000"/>
            <a:ext cx="4495800" cy="4247317"/>
          </a:xfrm>
          <a:prstGeom prst="rect">
            <a:avLst/>
          </a:prstGeom>
          <a:noFill/>
          <a:ln>
            <a:noFill/>
          </a:ln>
        </p:spPr>
        <p:txBody>
          <a:bodyPr wrap="square" lIns="91440" rtlCol="0" anchor="t" anchorCtr="0">
            <a:spAutoFit/>
          </a:bodyPr>
          <a:lstStyle/>
          <a:p>
            <a:pPr defTabSz="344488">
              <a:lnSpc>
                <a:spcPct val="200000"/>
              </a:lnSpc>
            </a:pPr>
            <a:r>
              <a:rPr lang="en-US" dirty="0" smtClean="0">
                <a:solidFill>
                  <a:schemeClr val="bg1"/>
                </a:solidFill>
              </a:rPr>
              <a:t>Cost (package)= $8,900</a:t>
            </a:r>
          </a:p>
          <a:p>
            <a:pPr defTabSz="344488">
              <a:lnSpc>
                <a:spcPct val="200000"/>
              </a:lnSpc>
            </a:pPr>
            <a:r>
              <a:rPr lang="en-US" dirty="0" smtClean="0">
                <a:solidFill>
                  <a:schemeClr val="bg1"/>
                </a:solidFill>
              </a:rPr>
              <a:t>Flight Time </a:t>
            </a:r>
            <a:r>
              <a:rPr lang="en-US" dirty="0">
                <a:solidFill>
                  <a:schemeClr val="bg1"/>
                </a:solidFill>
              </a:rPr>
              <a:t>= </a:t>
            </a:r>
            <a:r>
              <a:rPr lang="en-US" dirty="0" smtClean="0">
                <a:solidFill>
                  <a:schemeClr val="bg1"/>
                </a:solidFill>
              </a:rPr>
              <a:t>15 minutes</a:t>
            </a:r>
          </a:p>
          <a:p>
            <a:pPr defTabSz="344488">
              <a:lnSpc>
                <a:spcPct val="200000"/>
              </a:lnSpc>
            </a:pPr>
            <a:r>
              <a:rPr lang="en-US" dirty="0" smtClean="0">
                <a:solidFill>
                  <a:schemeClr val="bg1"/>
                </a:solidFill>
              </a:rPr>
              <a:t>Coverage = 100 acres</a:t>
            </a:r>
          </a:p>
          <a:p>
            <a:pPr defTabSz="344488">
              <a:lnSpc>
                <a:spcPct val="200000"/>
              </a:lnSpc>
            </a:pPr>
            <a:r>
              <a:rPr lang="en-US" dirty="0" smtClean="0">
                <a:solidFill>
                  <a:schemeClr val="bg1"/>
                </a:solidFill>
              </a:rPr>
              <a:t>Camera = </a:t>
            </a:r>
            <a:r>
              <a:rPr lang="pt-BR" dirty="0" smtClean="0">
                <a:solidFill>
                  <a:schemeClr val="bg1"/>
                </a:solidFill>
              </a:rPr>
              <a:t>Professional grade</a:t>
            </a:r>
          </a:p>
          <a:p>
            <a:pPr defTabSz="344488">
              <a:lnSpc>
                <a:spcPct val="200000"/>
              </a:lnSpc>
            </a:pPr>
            <a:r>
              <a:rPr lang="pt-BR" dirty="0" smtClean="0">
                <a:solidFill>
                  <a:schemeClr val="bg1"/>
                </a:solidFill>
              </a:rPr>
              <a:t>Max Speed </a:t>
            </a:r>
            <a:r>
              <a:rPr lang="pt-BR" dirty="0">
                <a:solidFill>
                  <a:schemeClr val="bg1"/>
                </a:solidFill>
              </a:rPr>
              <a:t>= 58 </a:t>
            </a:r>
            <a:r>
              <a:rPr lang="pt-BR" dirty="0" smtClean="0">
                <a:solidFill>
                  <a:schemeClr val="bg1"/>
                </a:solidFill>
              </a:rPr>
              <a:t>mph</a:t>
            </a:r>
          </a:p>
          <a:p>
            <a:pPr defTabSz="344488"/>
            <a:endParaRPr lang="pt-BR" dirty="0" smtClean="0">
              <a:solidFill>
                <a:schemeClr val="bg1"/>
              </a:solidFill>
            </a:endParaRPr>
          </a:p>
          <a:p>
            <a:pPr defTabSz="344488"/>
            <a:r>
              <a:rPr lang="pt-BR" dirty="0" smtClean="0">
                <a:solidFill>
                  <a:schemeClr val="bg1"/>
                </a:solidFill>
              </a:rPr>
              <a:t>Primary use: Professional photos &amp; industrial applications</a:t>
            </a:r>
            <a:endParaRPr lang="en-US" dirty="0" smtClean="0">
              <a:solidFill>
                <a:schemeClr val="bg1"/>
              </a:solidFill>
            </a:endParaRPr>
          </a:p>
          <a:p>
            <a:pPr>
              <a:lnSpc>
                <a:spcPct val="200000"/>
              </a:lnSpc>
            </a:pPr>
            <a:endParaRPr lang="en-US" dirty="0" smtClean="0">
              <a:solidFill>
                <a:schemeClr val="bg1"/>
              </a:solidFill>
            </a:endParaRPr>
          </a:p>
        </p:txBody>
      </p:sp>
    </p:spTree>
    <p:extLst>
      <p:ext uri="{BB962C8B-B14F-4D97-AF65-F5344CB8AC3E}">
        <p14:creationId xmlns:p14="http://schemas.microsoft.com/office/powerpoint/2010/main" val="2613485440"/>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dirty="0" smtClean="0">
                <a:ln w="9525">
                  <a:noFill/>
                  <a:prstDash val="solid"/>
                </a:ln>
                <a:solidFill>
                  <a:schemeClr val="bg2"/>
                </a:solidFill>
                <a:latin typeface="Bebas Neue"/>
                <a:ea typeface="+mj-ea"/>
                <a:cs typeface="Bebas Neue"/>
              </a:rPr>
              <a:t>Event 38: E384</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1524000"/>
            <a:ext cx="4495800" cy="3970318"/>
          </a:xfrm>
          <a:prstGeom prst="rect">
            <a:avLst/>
          </a:prstGeom>
          <a:noFill/>
          <a:ln>
            <a:noFill/>
          </a:ln>
        </p:spPr>
        <p:txBody>
          <a:bodyPr wrap="square" lIns="91440" rtlCol="0" anchor="t" anchorCtr="0">
            <a:spAutoFit/>
          </a:bodyPr>
          <a:lstStyle/>
          <a:p>
            <a:pPr defTabSz="344488">
              <a:lnSpc>
                <a:spcPct val="200000"/>
              </a:lnSpc>
            </a:pPr>
            <a:r>
              <a:rPr lang="en-US" dirty="0" smtClean="0">
                <a:solidFill>
                  <a:schemeClr val="bg1"/>
                </a:solidFill>
              </a:rPr>
              <a:t>Cost (package)= $3,300</a:t>
            </a:r>
          </a:p>
          <a:p>
            <a:pPr defTabSz="344488">
              <a:lnSpc>
                <a:spcPct val="200000"/>
              </a:lnSpc>
            </a:pPr>
            <a:r>
              <a:rPr lang="en-US" dirty="0" smtClean="0">
                <a:solidFill>
                  <a:schemeClr val="bg1"/>
                </a:solidFill>
              </a:rPr>
              <a:t>Flight Time </a:t>
            </a:r>
            <a:r>
              <a:rPr lang="en-US" dirty="0">
                <a:solidFill>
                  <a:schemeClr val="bg1"/>
                </a:solidFill>
              </a:rPr>
              <a:t>= </a:t>
            </a:r>
            <a:r>
              <a:rPr lang="en-US" dirty="0" smtClean="0">
                <a:solidFill>
                  <a:schemeClr val="bg1"/>
                </a:solidFill>
              </a:rPr>
              <a:t>100 minutes</a:t>
            </a:r>
          </a:p>
          <a:p>
            <a:pPr defTabSz="344488">
              <a:lnSpc>
                <a:spcPct val="200000"/>
              </a:lnSpc>
            </a:pPr>
            <a:r>
              <a:rPr lang="en-US" dirty="0" smtClean="0">
                <a:solidFill>
                  <a:schemeClr val="bg1"/>
                </a:solidFill>
              </a:rPr>
              <a:t>Coverage = 400 acres</a:t>
            </a:r>
          </a:p>
          <a:p>
            <a:pPr defTabSz="344488">
              <a:lnSpc>
                <a:spcPct val="200000"/>
              </a:lnSpc>
            </a:pPr>
            <a:r>
              <a:rPr lang="en-US" dirty="0" smtClean="0">
                <a:solidFill>
                  <a:schemeClr val="bg1"/>
                </a:solidFill>
              </a:rPr>
              <a:t>Camera = </a:t>
            </a:r>
            <a:r>
              <a:rPr lang="pt-BR" dirty="0" smtClean="0">
                <a:solidFill>
                  <a:schemeClr val="bg1"/>
                </a:solidFill>
              </a:rPr>
              <a:t>18-28 MP</a:t>
            </a:r>
          </a:p>
          <a:p>
            <a:pPr defTabSz="344488">
              <a:lnSpc>
                <a:spcPct val="200000"/>
              </a:lnSpc>
            </a:pPr>
            <a:r>
              <a:rPr lang="pt-BR" dirty="0" smtClean="0">
                <a:solidFill>
                  <a:schemeClr val="bg1"/>
                </a:solidFill>
              </a:rPr>
              <a:t>Max Speed </a:t>
            </a:r>
            <a:r>
              <a:rPr lang="pt-BR" dirty="0">
                <a:solidFill>
                  <a:schemeClr val="bg1"/>
                </a:solidFill>
              </a:rPr>
              <a:t>= </a:t>
            </a:r>
            <a:r>
              <a:rPr lang="pt-BR" dirty="0" smtClean="0">
                <a:solidFill>
                  <a:schemeClr val="bg1"/>
                </a:solidFill>
              </a:rPr>
              <a:t>29 mph</a:t>
            </a:r>
          </a:p>
          <a:p>
            <a:pPr defTabSz="344488"/>
            <a:endParaRPr lang="pt-BR" dirty="0" smtClean="0">
              <a:solidFill>
                <a:schemeClr val="bg1"/>
              </a:solidFill>
            </a:endParaRPr>
          </a:p>
          <a:p>
            <a:pPr defTabSz="344488"/>
            <a:r>
              <a:rPr lang="pt-BR" dirty="0" smtClean="0">
                <a:solidFill>
                  <a:schemeClr val="bg1"/>
                </a:solidFill>
              </a:rPr>
              <a:t>Primary use: </a:t>
            </a:r>
            <a:r>
              <a:rPr lang="en-US" dirty="0" smtClean="0">
                <a:solidFill>
                  <a:schemeClr val="bg1"/>
                </a:solidFill>
              </a:rPr>
              <a:t>surveying &amp; mapping</a:t>
            </a:r>
          </a:p>
          <a:p>
            <a:pPr defTabSz="344488"/>
            <a:endParaRPr lang="en-US" dirty="0">
              <a:solidFill>
                <a:schemeClr val="bg1"/>
              </a:solidFill>
            </a:endParaRPr>
          </a:p>
          <a:p>
            <a:pPr defTabSz="344488"/>
            <a:r>
              <a:rPr lang="en-US" dirty="0" smtClean="0">
                <a:solidFill>
                  <a:schemeClr val="bg1"/>
                </a:solidFill>
                <a:hlinkClick r:id="rId2" action="ppaction://hlinkfile"/>
              </a:rPr>
              <a:t>Assembly video</a:t>
            </a:r>
            <a:endParaRPr lang="en-US" dirty="0" smtClean="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828800"/>
            <a:ext cx="3662696" cy="2289185"/>
          </a:xfrm>
          <a:prstGeom prst="rect">
            <a:avLst/>
          </a:prstGeom>
        </p:spPr>
      </p:pic>
    </p:spTree>
    <p:extLst>
      <p:ext uri="{BB962C8B-B14F-4D97-AF65-F5344CB8AC3E}">
        <p14:creationId xmlns:p14="http://schemas.microsoft.com/office/powerpoint/2010/main" val="3659084868"/>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133600"/>
            <a:ext cx="3955179" cy="2714625"/>
          </a:xfrm>
          <a:prstGeom prst="rect">
            <a:avLst/>
          </a:prstGeom>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dirty="0" err="1" smtClean="0">
                <a:ln w="9525">
                  <a:noFill/>
                  <a:prstDash val="solid"/>
                </a:ln>
                <a:solidFill>
                  <a:schemeClr val="bg2"/>
                </a:solidFill>
                <a:latin typeface="Bebas Neue"/>
                <a:ea typeface="+mj-ea"/>
                <a:cs typeface="Bebas Neue"/>
              </a:rPr>
              <a:t>Sensefly</a:t>
            </a:r>
            <a:r>
              <a:rPr lang="en-US" sz="5400" b="1" dirty="0" smtClean="0">
                <a:ln w="9525">
                  <a:noFill/>
                  <a:prstDash val="solid"/>
                </a:ln>
                <a:solidFill>
                  <a:schemeClr val="bg2"/>
                </a:solidFill>
                <a:latin typeface="Bebas Neue"/>
                <a:ea typeface="+mj-ea"/>
                <a:cs typeface="Bebas Neue"/>
              </a:rPr>
              <a:t> </a:t>
            </a:r>
            <a:r>
              <a:rPr lang="en-US" sz="5400" b="1" dirty="0" err="1" smtClean="0">
                <a:ln w="9525">
                  <a:noFill/>
                  <a:prstDash val="solid"/>
                </a:ln>
                <a:solidFill>
                  <a:schemeClr val="bg2"/>
                </a:solidFill>
                <a:latin typeface="Bebas Neue"/>
                <a:ea typeface="+mj-ea"/>
                <a:cs typeface="Bebas Neue"/>
              </a:rPr>
              <a:t>Ebee</a:t>
            </a:r>
            <a:r>
              <a:rPr lang="en-US" sz="5400" b="1" dirty="0" smtClean="0">
                <a:ln w="9525">
                  <a:noFill/>
                  <a:prstDash val="solid"/>
                </a:ln>
                <a:solidFill>
                  <a:schemeClr val="bg2"/>
                </a:solidFill>
                <a:latin typeface="Bebas Neue"/>
                <a:ea typeface="+mj-ea"/>
                <a:cs typeface="Bebas Neue"/>
              </a:rPr>
              <a:t> RTK</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1524000"/>
            <a:ext cx="4495800" cy="4524315"/>
          </a:xfrm>
          <a:prstGeom prst="rect">
            <a:avLst/>
          </a:prstGeom>
          <a:noFill/>
          <a:ln>
            <a:noFill/>
          </a:ln>
        </p:spPr>
        <p:txBody>
          <a:bodyPr wrap="square" lIns="91440" rtlCol="0" anchor="t" anchorCtr="0">
            <a:spAutoFit/>
          </a:bodyPr>
          <a:lstStyle/>
          <a:p>
            <a:pPr defTabSz="344488">
              <a:lnSpc>
                <a:spcPct val="200000"/>
              </a:lnSpc>
            </a:pPr>
            <a:r>
              <a:rPr lang="en-US" dirty="0" smtClean="0">
                <a:solidFill>
                  <a:schemeClr val="bg1"/>
                </a:solidFill>
              </a:rPr>
              <a:t>Cost (package)= $25k</a:t>
            </a:r>
          </a:p>
          <a:p>
            <a:pPr defTabSz="344488">
              <a:lnSpc>
                <a:spcPct val="200000"/>
              </a:lnSpc>
            </a:pPr>
            <a:r>
              <a:rPr lang="en-US" dirty="0" smtClean="0">
                <a:solidFill>
                  <a:schemeClr val="bg1"/>
                </a:solidFill>
              </a:rPr>
              <a:t>Flight Time </a:t>
            </a:r>
            <a:r>
              <a:rPr lang="en-US" dirty="0">
                <a:solidFill>
                  <a:schemeClr val="bg1"/>
                </a:solidFill>
              </a:rPr>
              <a:t>= </a:t>
            </a:r>
            <a:r>
              <a:rPr lang="en-US" dirty="0" smtClean="0">
                <a:solidFill>
                  <a:schemeClr val="bg1"/>
                </a:solidFill>
              </a:rPr>
              <a:t>40 minutes</a:t>
            </a:r>
          </a:p>
          <a:p>
            <a:pPr defTabSz="344488">
              <a:lnSpc>
                <a:spcPct val="200000"/>
              </a:lnSpc>
            </a:pPr>
            <a:r>
              <a:rPr lang="en-US" dirty="0" smtClean="0">
                <a:solidFill>
                  <a:schemeClr val="bg1"/>
                </a:solidFill>
              </a:rPr>
              <a:t>Coverage = 300 acres</a:t>
            </a:r>
          </a:p>
          <a:p>
            <a:pPr defTabSz="344488">
              <a:lnSpc>
                <a:spcPct val="200000"/>
              </a:lnSpc>
            </a:pPr>
            <a:r>
              <a:rPr lang="en-US" dirty="0" smtClean="0">
                <a:solidFill>
                  <a:schemeClr val="bg1"/>
                </a:solidFill>
              </a:rPr>
              <a:t>Camera = </a:t>
            </a:r>
            <a:r>
              <a:rPr lang="pt-BR" dirty="0" smtClean="0">
                <a:solidFill>
                  <a:schemeClr val="bg1"/>
                </a:solidFill>
              </a:rPr>
              <a:t>20 MP</a:t>
            </a:r>
          </a:p>
          <a:p>
            <a:pPr defTabSz="344488">
              <a:lnSpc>
                <a:spcPct val="200000"/>
              </a:lnSpc>
            </a:pPr>
            <a:r>
              <a:rPr lang="pt-BR" dirty="0" smtClean="0">
                <a:solidFill>
                  <a:schemeClr val="bg1"/>
                </a:solidFill>
              </a:rPr>
              <a:t>Max Speed </a:t>
            </a:r>
            <a:r>
              <a:rPr lang="pt-BR" dirty="0">
                <a:solidFill>
                  <a:schemeClr val="bg1"/>
                </a:solidFill>
              </a:rPr>
              <a:t>= </a:t>
            </a:r>
            <a:r>
              <a:rPr lang="pt-BR" dirty="0" smtClean="0">
                <a:solidFill>
                  <a:schemeClr val="bg1"/>
                </a:solidFill>
              </a:rPr>
              <a:t>40 mph</a:t>
            </a:r>
          </a:p>
          <a:p>
            <a:pPr defTabSz="344488"/>
            <a:endParaRPr lang="pt-BR" dirty="0" smtClean="0">
              <a:solidFill>
                <a:schemeClr val="bg1"/>
              </a:solidFill>
            </a:endParaRPr>
          </a:p>
          <a:p>
            <a:pPr defTabSz="344488"/>
            <a:r>
              <a:rPr lang="pt-BR" dirty="0" smtClean="0">
                <a:solidFill>
                  <a:schemeClr val="bg1"/>
                </a:solidFill>
              </a:rPr>
              <a:t>Primary use: S</a:t>
            </a:r>
            <a:r>
              <a:rPr lang="en-US" dirty="0" err="1" smtClean="0">
                <a:solidFill>
                  <a:schemeClr val="bg1"/>
                </a:solidFill>
              </a:rPr>
              <a:t>urveying</a:t>
            </a:r>
            <a:r>
              <a:rPr lang="en-US" dirty="0" smtClean="0">
                <a:solidFill>
                  <a:schemeClr val="bg1"/>
                </a:solidFill>
              </a:rPr>
              <a:t> &amp; mapping</a:t>
            </a:r>
          </a:p>
          <a:p>
            <a:pPr defTabSz="344488"/>
            <a:endParaRPr lang="en-US" dirty="0">
              <a:solidFill>
                <a:schemeClr val="bg1"/>
              </a:solidFill>
            </a:endParaRPr>
          </a:p>
          <a:p>
            <a:pPr defTabSz="344488"/>
            <a:r>
              <a:rPr lang="en-US" dirty="0" smtClean="0">
                <a:solidFill>
                  <a:schemeClr val="bg1"/>
                </a:solidFill>
                <a:hlinkClick r:id="rId3" action="ppaction://hlinkfile"/>
              </a:rPr>
              <a:t>Takeoff video</a:t>
            </a:r>
            <a:endParaRPr lang="en-US" dirty="0" smtClean="0">
              <a:solidFill>
                <a:schemeClr val="bg1"/>
              </a:solidFill>
            </a:endParaRPr>
          </a:p>
          <a:p>
            <a:pPr>
              <a:lnSpc>
                <a:spcPct val="200000"/>
              </a:lnSpc>
            </a:pPr>
            <a:endParaRPr lang="en-US" dirty="0" smtClean="0">
              <a:solidFill>
                <a:schemeClr val="bg1"/>
              </a:solidFill>
            </a:endParaRPr>
          </a:p>
        </p:txBody>
      </p:sp>
    </p:spTree>
    <p:extLst>
      <p:ext uri="{BB962C8B-B14F-4D97-AF65-F5344CB8AC3E}">
        <p14:creationId xmlns:p14="http://schemas.microsoft.com/office/powerpoint/2010/main" val="875255284"/>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466" y="3342858"/>
            <a:ext cx="4705350" cy="2634996"/>
          </a:xfrm>
          <a:prstGeom prst="rect">
            <a:avLst/>
          </a:prstGeom>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dirty="0" smtClean="0">
                <a:ln w="9525">
                  <a:noFill/>
                  <a:prstDash val="solid"/>
                </a:ln>
                <a:solidFill>
                  <a:schemeClr val="bg2"/>
                </a:solidFill>
                <a:latin typeface="Bebas Neue"/>
                <a:ea typeface="+mj-ea"/>
                <a:cs typeface="Bebas Neue"/>
              </a:rPr>
              <a:t>Trimble UX5</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1219200"/>
            <a:ext cx="3886200" cy="4524315"/>
          </a:xfrm>
          <a:prstGeom prst="rect">
            <a:avLst/>
          </a:prstGeom>
          <a:noFill/>
          <a:ln>
            <a:noFill/>
          </a:ln>
        </p:spPr>
        <p:txBody>
          <a:bodyPr wrap="square" lIns="91440" rtlCol="0" anchor="t" anchorCtr="0">
            <a:spAutoFit/>
          </a:bodyPr>
          <a:lstStyle/>
          <a:p>
            <a:pPr defTabSz="344488">
              <a:lnSpc>
                <a:spcPct val="200000"/>
              </a:lnSpc>
            </a:pPr>
            <a:r>
              <a:rPr lang="en-US" dirty="0" smtClean="0">
                <a:solidFill>
                  <a:schemeClr val="bg1"/>
                </a:solidFill>
              </a:rPr>
              <a:t>Cost (package)= $50k</a:t>
            </a:r>
          </a:p>
          <a:p>
            <a:pPr defTabSz="344488">
              <a:lnSpc>
                <a:spcPct val="200000"/>
              </a:lnSpc>
            </a:pPr>
            <a:r>
              <a:rPr lang="en-US" dirty="0" smtClean="0">
                <a:solidFill>
                  <a:schemeClr val="bg1"/>
                </a:solidFill>
              </a:rPr>
              <a:t>Flight Time </a:t>
            </a:r>
            <a:r>
              <a:rPr lang="en-US" dirty="0">
                <a:solidFill>
                  <a:schemeClr val="bg1"/>
                </a:solidFill>
              </a:rPr>
              <a:t>= </a:t>
            </a:r>
            <a:r>
              <a:rPr lang="en-US" dirty="0" smtClean="0">
                <a:solidFill>
                  <a:schemeClr val="bg1"/>
                </a:solidFill>
              </a:rPr>
              <a:t>50 minutes</a:t>
            </a:r>
          </a:p>
          <a:p>
            <a:pPr defTabSz="344488">
              <a:lnSpc>
                <a:spcPct val="200000"/>
              </a:lnSpc>
            </a:pPr>
            <a:r>
              <a:rPr lang="en-US" dirty="0" smtClean="0">
                <a:solidFill>
                  <a:schemeClr val="bg1"/>
                </a:solidFill>
              </a:rPr>
              <a:t>Coverage = 400 acres</a:t>
            </a:r>
          </a:p>
          <a:p>
            <a:pPr defTabSz="344488">
              <a:lnSpc>
                <a:spcPct val="200000"/>
              </a:lnSpc>
            </a:pPr>
            <a:r>
              <a:rPr lang="en-US" dirty="0" smtClean="0">
                <a:solidFill>
                  <a:schemeClr val="bg1"/>
                </a:solidFill>
              </a:rPr>
              <a:t>Camera = </a:t>
            </a:r>
            <a:r>
              <a:rPr lang="pt-BR" dirty="0" smtClean="0">
                <a:solidFill>
                  <a:schemeClr val="bg1"/>
                </a:solidFill>
              </a:rPr>
              <a:t>24 MP</a:t>
            </a:r>
          </a:p>
          <a:p>
            <a:pPr defTabSz="344488">
              <a:lnSpc>
                <a:spcPct val="200000"/>
              </a:lnSpc>
            </a:pPr>
            <a:r>
              <a:rPr lang="pt-BR" dirty="0" smtClean="0">
                <a:solidFill>
                  <a:schemeClr val="bg1"/>
                </a:solidFill>
              </a:rPr>
              <a:t>Max Speed </a:t>
            </a:r>
            <a:r>
              <a:rPr lang="pt-BR" dirty="0">
                <a:solidFill>
                  <a:schemeClr val="bg1"/>
                </a:solidFill>
              </a:rPr>
              <a:t>= </a:t>
            </a:r>
            <a:r>
              <a:rPr lang="pt-BR" dirty="0" smtClean="0">
                <a:solidFill>
                  <a:schemeClr val="bg1"/>
                </a:solidFill>
              </a:rPr>
              <a:t>50 mph</a:t>
            </a:r>
          </a:p>
          <a:p>
            <a:pPr defTabSz="344488"/>
            <a:endParaRPr lang="pt-BR" dirty="0" smtClean="0">
              <a:solidFill>
                <a:schemeClr val="bg1"/>
              </a:solidFill>
            </a:endParaRPr>
          </a:p>
          <a:p>
            <a:pPr defTabSz="344488"/>
            <a:r>
              <a:rPr lang="pt-BR" dirty="0" smtClean="0">
                <a:solidFill>
                  <a:schemeClr val="bg1"/>
                </a:solidFill>
              </a:rPr>
              <a:t>Primary use: surveying &amp; mapping</a:t>
            </a:r>
            <a:endParaRPr lang="en-US" dirty="0" smtClean="0">
              <a:solidFill>
                <a:schemeClr val="bg1"/>
              </a:solidFill>
            </a:endParaRPr>
          </a:p>
          <a:p>
            <a:pPr>
              <a:lnSpc>
                <a:spcPct val="150000"/>
              </a:lnSpc>
            </a:pPr>
            <a:endParaRPr lang="en-US" dirty="0" smtClean="0">
              <a:solidFill>
                <a:schemeClr val="bg1"/>
              </a:solidFill>
            </a:endParaRPr>
          </a:p>
          <a:p>
            <a:pPr>
              <a:lnSpc>
                <a:spcPct val="150000"/>
              </a:lnSpc>
            </a:pPr>
            <a:r>
              <a:rPr lang="en-US" dirty="0" smtClean="0">
                <a:solidFill>
                  <a:schemeClr val="bg1"/>
                </a:solidFill>
                <a:hlinkClick r:id="rId3" action="ppaction://hlinkfile"/>
              </a:rPr>
              <a:t>Photo of launch</a:t>
            </a:r>
            <a:endParaRPr lang="en-US" dirty="0" smtClean="0">
              <a:solidFill>
                <a:schemeClr val="bg1"/>
              </a:solidFill>
            </a:endParaRPr>
          </a:p>
        </p:txBody>
      </p:sp>
    </p:spTree>
    <p:extLst>
      <p:ext uri="{BB962C8B-B14F-4D97-AF65-F5344CB8AC3E}">
        <p14:creationId xmlns:p14="http://schemas.microsoft.com/office/powerpoint/2010/main" val="1744653159"/>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609600" y="76200"/>
            <a:ext cx="6859787"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dirty="0">
                <a:ln w="9525">
                  <a:noFill/>
                  <a:prstDash val="solid"/>
                </a:ln>
                <a:solidFill>
                  <a:schemeClr val="bg2"/>
                </a:solidFill>
                <a:latin typeface="Bebas Neue"/>
                <a:ea typeface="+mj-ea"/>
                <a:cs typeface="Bebas Neue"/>
              </a:rPr>
              <a:t>A brief look back</a:t>
            </a:r>
          </a:p>
        </p:txBody>
      </p:sp>
      <p:cxnSp>
        <p:nvCxnSpPr>
          <p:cNvPr id="6" name="Straight Connector 5"/>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599698" y="2356903"/>
            <a:ext cx="4087102" cy="3662897"/>
            <a:chOff x="4599698" y="1001110"/>
            <a:chExt cx="4087102" cy="3662897"/>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99698" y="1001110"/>
              <a:ext cx="4087102" cy="2716744"/>
            </a:xfrm>
            <a:prstGeom prst="rect">
              <a:avLst/>
            </a:prstGeom>
            <a:noFill/>
            <a:ln>
              <a:noFill/>
            </a:ln>
          </p:spPr>
        </p:pic>
        <p:sp>
          <p:nvSpPr>
            <p:cNvPr id="2" name="TextBox 1"/>
            <p:cNvSpPr txBox="1"/>
            <p:nvPr/>
          </p:nvSpPr>
          <p:spPr>
            <a:xfrm>
              <a:off x="4599698" y="3740677"/>
              <a:ext cx="4087102" cy="923330"/>
            </a:xfrm>
            <a:prstGeom prst="rect">
              <a:avLst/>
            </a:prstGeom>
            <a:noFill/>
            <a:ln>
              <a:noFill/>
            </a:ln>
          </p:spPr>
          <p:txBody>
            <a:bodyPr wrap="square" rtlCol="0" anchor="ctr" anchorCtr="1">
              <a:spAutoFit/>
            </a:bodyPr>
            <a:lstStyle/>
            <a:p>
              <a:r>
                <a:rPr lang="en-US" dirty="0">
                  <a:solidFill>
                    <a:schemeClr val="bg1"/>
                  </a:solidFill>
                </a:rPr>
                <a:t>The Kettering Bug was an unmanned aerial torpedo developed after world War I</a:t>
              </a:r>
            </a:p>
          </p:txBody>
        </p:sp>
      </p:grpSp>
      <p:grpSp>
        <p:nvGrpSpPr>
          <p:cNvPr id="5" name="Group 4"/>
          <p:cNvGrpSpPr/>
          <p:nvPr/>
        </p:nvGrpSpPr>
        <p:grpSpPr>
          <a:xfrm>
            <a:off x="-76200" y="990600"/>
            <a:ext cx="4800600" cy="3188732"/>
            <a:chOff x="76200" y="2388656"/>
            <a:chExt cx="4800600" cy="3188732"/>
          </a:xfrm>
        </p:grpSpPr>
        <p:sp>
          <p:nvSpPr>
            <p:cNvPr id="8" name="TextBox 7"/>
            <p:cNvSpPr txBox="1"/>
            <p:nvPr/>
          </p:nvSpPr>
          <p:spPr>
            <a:xfrm>
              <a:off x="76200" y="5208056"/>
              <a:ext cx="4800600" cy="369332"/>
            </a:xfrm>
            <a:prstGeom prst="rect">
              <a:avLst/>
            </a:prstGeom>
            <a:noFill/>
            <a:ln>
              <a:noFill/>
            </a:ln>
          </p:spPr>
          <p:txBody>
            <a:bodyPr wrap="square" rtlCol="0" anchor="ctr" anchorCtr="1">
              <a:spAutoFit/>
            </a:bodyPr>
            <a:lstStyle/>
            <a:p>
              <a:r>
                <a:rPr lang="en-US" dirty="0">
                  <a:solidFill>
                    <a:schemeClr val="bg1"/>
                  </a:solidFill>
                </a:rPr>
                <a:t>Austrian Balloon Bombs of 1849</a:t>
              </a: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4685" y="2388656"/>
              <a:ext cx="3687527" cy="2716744"/>
            </a:xfrm>
            <a:prstGeom prst="rect">
              <a:avLst/>
            </a:prstGeom>
            <a:noFill/>
            <a:ln>
              <a:noFill/>
            </a:ln>
          </p:spPr>
        </p:pic>
      </p:grpSp>
    </p:spTree>
    <p:extLst>
      <p:ext uri="{BB962C8B-B14F-4D97-AF65-F5344CB8AC3E}">
        <p14:creationId xmlns:p14="http://schemas.microsoft.com/office/powerpoint/2010/main" val="3495777893"/>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dirty="0" smtClean="0">
                <a:ln w="9525">
                  <a:noFill/>
                  <a:prstDash val="solid"/>
                </a:ln>
                <a:solidFill>
                  <a:schemeClr val="bg2"/>
                </a:solidFill>
                <a:latin typeface="Bebas Neue"/>
                <a:ea typeface="+mj-ea"/>
                <a:cs typeface="Bebas Neue"/>
              </a:rPr>
              <a:t>Firefly6</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1219200"/>
            <a:ext cx="3886200" cy="4524315"/>
          </a:xfrm>
          <a:prstGeom prst="rect">
            <a:avLst/>
          </a:prstGeom>
          <a:noFill/>
          <a:ln>
            <a:noFill/>
          </a:ln>
        </p:spPr>
        <p:txBody>
          <a:bodyPr wrap="square" lIns="91440" rtlCol="0" anchor="t" anchorCtr="0">
            <a:spAutoFit/>
          </a:bodyPr>
          <a:lstStyle/>
          <a:p>
            <a:pPr defTabSz="344488">
              <a:lnSpc>
                <a:spcPct val="200000"/>
              </a:lnSpc>
            </a:pPr>
            <a:r>
              <a:rPr lang="en-US" dirty="0" smtClean="0">
                <a:solidFill>
                  <a:schemeClr val="bg1"/>
                </a:solidFill>
              </a:rPr>
              <a:t>Cost (package)= $7,500</a:t>
            </a:r>
          </a:p>
          <a:p>
            <a:pPr defTabSz="344488">
              <a:lnSpc>
                <a:spcPct val="200000"/>
              </a:lnSpc>
            </a:pPr>
            <a:r>
              <a:rPr lang="en-US" dirty="0" smtClean="0">
                <a:solidFill>
                  <a:schemeClr val="bg1"/>
                </a:solidFill>
              </a:rPr>
              <a:t>Flight Time </a:t>
            </a:r>
            <a:r>
              <a:rPr lang="en-US" dirty="0">
                <a:solidFill>
                  <a:schemeClr val="bg1"/>
                </a:solidFill>
              </a:rPr>
              <a:t>= </a:t>
            </a:r>
            <a:r>
              <a:rPr lang="en-US" dirty="0" smtClean="0">
                <a:solidFill>
                  <a:schemeClr val="bg1"/>
                </a:solidFill>
              </a:rPr>
              <a:t>45 minutes</a:t>
            </a:r>
          </a:p>
          <a:p>
            <a:pPr defTabSz="344488">
              <a:lnSpc>
                <a:spcPct val="200000"/>
              </a:lnSpc>
            </a:pPr>
            <a:r>
              <a:rPr lang="en-US" dirty="0" smtClean="0">
                <a:solidFill>
                  <a:schemeClr val="bg1"/>
                </a:solidFill>
              </a:rPr>
              <a:t>Coverage = 400 acres</a:t>
            </a:r>
          </a:p>
          <a:p>
            <a:pPr defTabSz="344488">
              <a:lnSpc>
                <a:spcPct val="200000"/>
              </a:lnSpc>
            </a:pPr>
            <a:r>
              <a:rPr lang="en-US" dirty="0" smtClean="0">
                <a:solidFill>
                  <a:schemeClr val="bg1"/>
                </a:solidFill>
              </a:rPr>
              <a:t>Camera = </a:t>
            </a:r>
            <a:r>
              <a:rPr lang="pt-BR" dirty="0" smtClean="0">
                <a:solidFill>
                  <a:schemeClr val="bg1"/>
                </a:solidFill>
              </a:rPr>
              <a:t>24 MP</a:t>
            </a:r>
          </a:p>
          <a:p>
            <a:pPr defTabSz="344488">
              <a:lnSpc>
                <a:spcPct val="200000"/>
              </a:lnSpc>
            </a:pPr>
            <a:r>
              <a:rPr lang="pt-BR" dirty="0" smtClean="0">
                <a:solidFill>
                  <a:schemeClr val="bg1"/>
                </a:solidFill>
              </a:rPr>
              <a:t>Max Speed </a:t>
            </a:r>
            <a:r>
              <a:rPr lang="pt-BR" dirty="0">
                <a:solidFill>
                  <a:schemeClr val="bg1"/>
                </a:solidFill>
              </a:rPr>
              <a:t>= </a:t>
            </a:r>
            <a:r>
              <a:rPr lang="pt-BR" dirty="0" smtClean="0">
                <a:solidFill>
                  <a:schemeClr val="bg1"/>
                </a:solidFill>
              </a:rPr>
              <a:t>40 mph</a:t>
            </a:r>
          </a:p>
          <a:p>
            <a:pPr defTabSz="344488"/>
            <a:endParaRPr lang="pt-BR" dirty="0" smtClean="0">
              <a:solidFill>
                <a:schemeClr val="bg1"/>
              </a:solidFill>
            </a:endParaRPr>
          </a:p>
          <a:p>
            <a:pPr defTabSz="344488"/>
            <a:r>
              <a:rPr lang="pt-BR" dirty="0" smtClean="0">
                <a:solidFill>
                  <a:schemeClr val="bg1"/>
                </a:solidFill>
              </a:rPr>
              <a:t>Primary use: </a:t>
            </a:r>
            <a:r>
              <a:rPr lang="pt-BR" dirty="0">
                <a:solidFill>
                  <a:schemeClr val="bg1"/>
                </a:solidFill>
              </a:rPr>
              <a:t>surveying &amp; mapping</a:t>
            </a:r>
            <a:endParaRPr lang="en-US" dirty="0">
              <a:solidFill>
                <a:schemeClr val="bg1"/>
              </a:solidFill>
            </a:endParaRPr>
          </a:p>
          <a:p>
            <a:pPr defTabSz="344488"/>
            <a:endParaRPr lang="en-US" dirty="0" smtClean="0">
              <a:solidFill>
                <a:schemeClr val="bg1"/>
              </a:solidFill>
            </a:endParaRPr>
          </a:p>
          <a:p>
            <a:pPr>
              <a:lnSpc>
                <a:spcPct val="200000"/>
              </a:lnSpc>
            </a:pPr>
            <a:endParaRPr lang="en-US" dirty="0" smtClean="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50" y="1612901"/>
            <a:ext cx="3124200" cy="16901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2406" y="3680272"/>
            <a:ext cx="2873287" cy="1821222"/>
          </a:xfrm>
          <a:prstGeom prst="rect">
            <a:avLst/>
          </a:prstGeom>
        </p:spPr>
      </p:pic>
    </p:spTree>
    <p:extLst>
      <p:ext uri="{BB962C8B-B14F-4D97-AF65-F5344CB8AC3E}">
        <p14:creationId xmlns:p14="http://schemas.microsoft.com/office/powerpoint/2010/main" val="3021905873"/>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447800"/>
            <a:ext cx="7848600" cy="4267200"/>
          </a:xfrm>
        </p:spPr>
        <p:txBody>
          <a:bodyPr>
            <a:normAutofit/>
          </a:bodyPr>
          <a:lstStyle/>
          <a:p>
            <a:pPr fontAlgn="base"/>
            <a:r>
              <a:rPr lang="en-US" dirty="0" smtClean="0"/>
              <a:t>Let application drive the purchase decision (ag, site survey, inspection work, etc.)</a:t>
            </a:r>
          </a:p>
          <a:p>
            <a:pPr fontAlgn="base"/>
            <a:r>
              <a:rPr lang="en-US" dirty="0" smtClean="0"/>
              <a:t>Use popular flight controllers and platforms</a:t>
            </a:r>
          </a:p>
          <a:p>
            <a:pPr fontAlgn="base"/>
            <a:r>
              <a:rPr lang="en-US" dirty="0"/>
              <a:t>Spend twice as much time choosing the sensor package as you are for the </a:t>
            </a:r>
            <a:r>
              <a:rPr lang="en-US" dirty="0" smtClean="0"/>
              <a:t>bird</a:t>
            </a:r>
          </a:p>
          <a:p>
            <a:pPr fontAlgn="base"/>
            <a:r>
              <a:rPr lang="en-US" dirty="0" smtClean="0"/>
              <a:t>Can the platform carry different types of sensors</a:t>
            </a:r>
            <a:endParaRPr lang="en-US" dirty="0"/>
          </a:p>
          <a:p>
            <a:pPr fontAlgn="base"/>
            <a:endParaRPr lang="en-US" dirty="0"/>
          </a:p>
        </p:txBody>
      </p:sp>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fontScale="92500"/>
          </a:bodyPr>
          <a:lstStyle/>
          <a:p>
            <a:pPr lvl="0">
              <a:lnSpc>
                <a:spcPct val="90000"/>
              </a:lnSpc>
              <a:spcBef>
                <a:spcPct val="0"/>
              </a:spcBef>
            </a:pPr>
            <a:r>
              <a:rPr lang="en-US" sz="5400" b="1" noProof="0" dirty="0" smtClean="0">
                <a:ln w="9525">
                  <a:noFill/>
                  <a:prstDash val="solid"/>
                </a:ln>
                <a:solidFill>
                  <a:schemeClr val="bg2"/>
                </a:solidFill>
                <a:latin typeface="Bebas Neue"/>
                <a:ea typeface="+mj-ea"/>
                <a:cs typeface="Bebas Neue"/>
              </a:rPr>
              <a:t>Choosing the right drone</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86418"/>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198" y="1371600"/>
            <a:ext cx="8229601" cy="4572000"/>
          </a:xfrm>
        </p:spPr>
        <p:txBody>
          <a:bodyPr>
            <a:normAutofit fontScale="92500" lnSpcReduction="10000"/>
          </a:bodyPr>
          <a:lstStyle/>
          <a:p>
            <a:pPr marL="0" indent="0" fontAlgn="base">
              <a:buNone/>
            </a:pPr>
            <a:r>
              <a:rPr lang="en-US" dirty="0" smtClean="0"/>
              <a:t>Pix 4D			</a:t>
            </a:r>
            <a:endParaRPr lang="en-US" dirty="0"/>
          </a:p>
          <a:p>
            <a:pPr marL="0" indent="0" fontAlgn="base">
              <a:buNone/>
            </a:pPr>
            <a:endParaRPr lang="en-US" dirty="0"/>
          </a:p>
          <a:p>
            <a:pPr marL="0" indent="0" fontAlgn="base">
              <a:buNone/>
            </a:pPr>
            <a:endParaRPr lang="en-US" dirty="0"/>
          </a:p>
          <a:p>
            <a:pPr marL="0" indent="0" fontAlgn="base">
              <a:buNone/>
            </a:pPr>
            <a:endParaRPr lang="en-US" dirty="0"/>
          </a:p>
          <a:p>
            <a:pPr marL="0" indent="0" fontAlgn="base">
              <a:buNone/>
            </a:pPr>
            <a:r>
              <a:rPr lang="en-US" dirty="0"/>
              <a:t>  </a:t>
            </a:r>
            <a:r>
              <a:rPr lang="en-US" dirty="0" smtClean="0">
                <a:hlinkClick r:id="rId2"/>
              </a:rPr>
              <a:t>Drone Deploy</a:t>
            </a:r>
            <a:r>
              <a:rPr lang="en-US" dirty="0" smtClean="0"/>
              <a:t>					Drone2Map</a:t>
            </a:r>
          </a:p>
          <a:p>
            <a:pPr marL="0" indent="0" fontAlgn="base">
              <a:buNone/>
            </a:pPr>
            <a:endParaRPr lang="en-US" dirty="0"/>
          </a:p>
          <a:p>
            <a:pPr marL="0" indent="0" fontAlgn="base">
              <a:buNone/>
            </a:pPr>
            <a:endParaRPr lang="en-US" dirty="0"/>
          </a:p>
          <a:p>
            <a:pPr marL="0" indent="0" fontAlgn="base">
              <a:buNone/>
            </a:pPr>
            <a:endParaRPr lang="en-US" dirty="0"/>
          </a:p>
          <a:p>
            <a:pPr marL="0" indent="0" fontAlgn="base">
              <a:buNone/>
            </a:pPr>
            <a:r>
              <a:rPr lang="en-US" dirty="0" err="1"/>
              <a:t>Agisoft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390" y="3969936"/>
            <a:ext cx="3205021" cy="1973664"/>
          </a:xfrm>
          <a:prstGeom prst="rect">
            <a:avLst/>
          </a:prstGeom>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fontScale="77500" lnSpcReduction="20000"/>
          </a:bodyPr>
          <a:lstStyle/>
          <a:p>
            <a:pPr lvl="0">
              <a:lnSpc>
                <a:spcPct val="90000"/>
              </a:lnSpc>
              <a:spcBef>
                <a:spcPct val="0"/>
              </a:spcBef>
            </a:pPr>
            <a:r>
              <a:rPr lang="en-US" sz="5400" b="1" noProof="0" dirty="0">
                <a:ln w="9525">
                  <a:noFill/>
                  <a:prstDash val="solid"/>
                </a:ln>
                <a:solidFill>
                  <a:schemeClr val="bg2"/>
                </a:solidFill>
                <a:latin typeface="Bebas Neue"/>
                <a:ea typeface="+mj-ea"/>
                <a:cs typeface="Bebas Neue"/>
              </a:rPr>
              <a:t>Different UAV processing tools</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559" y="2764540"/>
            <a:ext cx="3442458" cy="173617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1929" y="1234958"/>
            <a:ext cx="2919498" cy="182286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6390" y="1274852"/>
            <a:ext cx="2619375" cy="1743075"/>
          </a:xfrm>
          <a:prstGeom prst="rect">
            <a:avLst/>
          </a:prstGeom>
        </p:spPr>
      </p:pic>
    </p:spTree>
    <p:extLst>
      <p:ext uri="{BB962C8B-B14F-4D97-AF65-F5344CB8AC3E}">
        <p14:creationId xmlns:p14="http://schemas.microsoft.com/office/powerpoint/2010/main" val="1589400339"/>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199" y="1062585"/>
            <a:ext cx="8229601" cy="2209800"/>
          </a:xfrm>
        </p:spPr>
        <p:txBody>
          <a:bodyPr>
            <a:normAutofit/>
          </a:bodyPr>
          <a:lstStyle/>
          <a:p>
            <a:pPr marL="0" indent="0" fontAlgn="base">
              <a:buNone/>
            </a:pPr>
            <a:r>
              <a:rPr lang="en-US" dirty="0"/>
              <a:t>UAVs are continuously becoming more powerful, efficient, and cheaper to operate. </a:t>
            </a:r>
          </a:p>
          <a:p>
            <a:pPr marL="0" indent="0" fontAlgn="base">
              <a:buNone/>
            </a:pPr>
            <a:r>
              <a:rPr lang="en-US" dirty="0"/>
              <a:t>If you are </a:t>
            </a:r>
            <a:r>
              <a:rPr lang="en-US" dirty="0" smtClean="0"/>
              <a:t>in </a:t>
            </a:r>
            <a:r>
              <a:rPr lang="en-US" dirty="0"/>
              <a:t>the geospatial field, odds are that you are going to be utilizing UAVs throughout your careers.</a:t>
            </a:r>
          </a:p>
        </p:txBody>
      </p:sp>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noProof="0" dirty="0">
                <a:ln w="9525">
                  <a:noFill/>
                  <a:prstDash val="solid"/>
                </a:ln>
                <a:solidFill>
                  <a:schemeClr val="bg2"/>
                </a:solidFill>
                <a:latin typeface="Bebas Neue"/>
                <a:ea typeface="+mj-ea"/>
                <a:cs typeface="Bebas Neue"/>
              </a:rPr>
              <a:t>Why should you care?</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3048000"/>
            <a:ext cx="4136767" cy="2471624"/>
          </a:xfrm>
          <a:prstGeom prst="rect">
            <a:avLst/>
          </a:prstGeom>
        </p:spPr>
      </p:pic>
    </p:spTree>
    <p:extLst>
      <p:ext uri="{BB962C8B-B14F-4D97-AF65-F5344CB8AC3E}">
        <p14:creationId xmlns:p14="http://schemas.microsoft.com/office/powerpoint/2010/main" val="3733034357"/>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199" y="1371600"/>
            <a:ext cx="5934495" cy="4572000"/>
          </a:xfrm>
        </p:spPr>
        <p:txBody>
          <a:bodyPr>
            <a:normAutofit lnSpcReduction="10000"/>
          </a:bodyPr>
          <a:lstStyle/>
          <a:p>
            <a:pPr marL="0" indent="0" fontAlgn="base">
              <a:buNone/>
            </a:pPr>
            <a:r>
              <a:rPr lang="en-US" dirty="0"/>
              <a:t>The geospatial field is constantly evolving. We are in the midst of a mapping revolution that is fueled by ever changing and evolving technology.</a:t>
            </a:r>
          </a:p>
          <a:p>
            <a:pPr marL="0" indent="0" fontAlgn="base">
              <a:buNone/>
            </a:pPr>
            <a:r>
              <a:rPr lang="en-US" dirty="0"/>
              <a:t>The use of UAVs in the geospatial world is a powerful tool that is only going to increase in power and implementation.  It is in your best interest to learn the skills and technology of this field so you can emerge as the top candidate for this brave </a:t>
            </a:r>
            <a:r>
              <a:rPr lang="en-US"/>
              <a:t>new world.</a:t>
            </a:r>
            <a:endParaRPr lang="en-US" dirty="0"/>
          </a:p>
        </p:txBody>
      </p:sp>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dirty="0">
                <a:ln w="9525">
                  <a:noFill/>
                  <a:prstDash val="solid"/>
                </a:ln>
                <a:solidFill>
                  <a:schemeClr val="bg2"/>
                </a:solidFill>
                <a:latin typeface="Bebas Neue"/>
                <a:ea typeface="+mj-ea"/>
                <a:cs typeface="Bebas Neue"/>
              </a:rPr>
              <a:t>UAVs in GIS: Closing</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398854"/>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Autofit/>
          </a:bodyPr>
          <a:lstStyle/>
          <a:p>
            <a:pPr lvl="0">
              <a:lnSpc>
                <a:spcPct val="90000"/>
              </a:lnSpc>
              <a:spcBef>
                <a:spcPct val="0"/>
              </a:spcBef>
            </a:pPr>
            <a:r>
              <a:rPr lang="en-US" sz="4400" b="1" noProof="0" dirty="0">
                <a:ln w="9525">
                  <a:noFill/>
                  <a:prstDash val="solid"/>
                </a:ln>
                <a:solidFill>
                  <a:schemeClr val="bg2"/>
                </a:solidFill>
                <a:latin typeface="Bebas Neue"/>
                <a:ea typeface="+mj-ea"/>
                <a:cs typeface="Bebas Neue"/>
              </a:rPr>
              <a:t>Where are drones </a:t>
            </a:r>
            <a:r>
              <a:rPr lang="en-US" sz="4400" b="1" noProof="0" dirty="0" smtClean="0">
                <a:ln w="9525">
                  <a:noFill/>
                  <a:prstDash val="solid"/>
                </a:ln>
                <a:solidFill>
                  <a:schemeClr val="bg2"/>
                </a:solidFill>
                <a:latin typeface="Bebas Neue"/>
                <a:ea typeface="+mj-ea"/>
                <a:cs typeface="Bebas Neue"/>
              </a:rPr>
              <a:t>heading?</a:t>
            </a:r>
            <a:endParaRPr kumimoji="0" lang="en-US" sz="4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7800"/>
            <a:ext cx="7983493" cy="4267200"/>
          </a:xfrm>
          <a:prstGeom prst="rect">
            <a:avLst/>
          </a:prstGeom>
        </p:spPr>
      </p:pic>
    </p:spTree>
    <p:extLst>
      <p:ext uri="{BB962C8B-B14F-4D97-AF65-F5344CB8AC3E}">
        <p14:creationId xmlns:p14="http://schemas.microsoft.com/office/powerpoint/2010/main" val="26530867"/>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0" y="1447799"/>
            <a:ext cx="3657600" cy="4114801"/>
          </a:xfrm>
        </p:spPr>
        <p:txBody>
          <a:bodyPr>
            <a:normAutofit/>
          </a:bodyPr>
          <a:lstStyle/>
          <a:p>
            <a:pPr marL="0" indent="0" fontAlgn="base">
              <a:lnSpc>
                <a:spcPct val="150000"/>
              </a:lnSpc>
              <a:buNone/>
            </a:pPr>
            <a:r>
              <a:rPr lang="en-US" sz="1800" dirty="0"/>
              <a:t>Utilizing drones for this manner is beneficial in multiple ways. One main advantage is the tremendous saving of time spent for jobs. What used to take days to complete, now takes hours.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513" y="1378966"/>
            <a:ext cx="3689287" cy="2126234"/>
          </a:xfrm>
          <a:prstGeom prst="rect">
            <a:avLst/>
          </a:prstGeom>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noProof="0" dirty="0">
                <a:ln w="9525">
                  <a:noFill/>
                  <a:prstDash val="solid"/>
                </a:ln>
                <a:solidFill>
                  <a:schemeClr val="bg2"/>
                </a:solidFill>
                <a:latin typeface="Bebas Neue"/>
                <a:ea typeface="+mj-ea"/>
                <a:cs typeface="Bebas Neue"/>
              </a:rPr>
              <a:t>Why is this important?</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512" y="3810001"/>
            <a:ext cx="3689287" cy="2362914"/>
          </a:xfrm>
          <a:prstGeom prst="rect">
            <a:avLst/>
          </a:prstGeom>
        </p:spPr>
      </p:pic>
    </p:spTree>
    <p:extLst>
      <p:ext uri="{BB962C8B-B14F-4D97-AF65-F5344CB8AC3E}">
        <p14:creationId xmlns:p14="http://schemas.microsoft.com/office/powerpoint/2010/main" val="736314968"/>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828799"/>
            <a:ext cx="3657600" cy="4114801"/>
          </a:xfrm>
        </p:spPr>
        <p:txBody>
          <a:bodyPr>
            <a:normAutofit/>
          </a:bodyPr>
          <a:lstStyle/>
          <a:p>
            <a:pPr marL="0" indent="0" fontAlgn="base">
              <a:buNone/>
            </a:pPr>
            <a:r>
              <a:rPr lang="en-US" dirty="0"/>
              <a:t>As the technology continues to improve, the cost savings and enhanced data collection will continue to improve as well. Jobs that used expensive planes in the past are now able to be done via UAV.</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378965"/>
            <a:ext cx="2513888" cy="2500825"/>
          </a:xfrm>
          <a:prstGeom prst="rect">
            <a:avLst/>
          </a:prstGeom>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noProof="0" dirty="0">
                <a:ln w="9525">
                  <a:noFill/>
                  <a:prstDash val="solid"/>
                </a:ln>
                <a:solidFill>
                  <a:schemeClr val="bg2"/>
                </a:solidFill>
                <a:latin typeface="Bebas Neue"/>
                <a:ea typeface="+mj-ea"/>
                <a:cs typeface="Bebas Neue"/>
              </a:rPr>
              <a:t>Why is this important?</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0764" y="4272047"/>
            <a:ext cx="4286036" cy="1671553"/>
          </a:xfrm>
          <a:prstGeom prst="rect">
            <a:avLst/>
          </a:prstGeom>
        </p:spPr>
      </p:pic>
    </p:spTree>
    <p:extLst>
      <p:ext uri="{BB962C8B-B14F-4D97-AF65-F5344CB8AC3E}">
        <p14:creationId xmlns:p14="http://schemas.microsoft.com/office/powerpoint/2010/main" val="432910553"/>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745444"/>
            <a:ext cx="3733800" cy="3817156"/>
          </a:xfrm>
        </p:spPr>
        <p:txBody>
          <a:bodyPr>
            <a:normAutofit/>
          </a:bodyPr>
          <a:lstStyle/>
          <a:p>
            <a:pPr marL="0" indent="0" fontAlgn="base">
              <a:buNone/>
            </a:pPr>
            <a:r>
              <a:rPr lang="en-US" sz="1800" dirty="0"/>
              <a:t>Short answer…yes and no.  Yes anyone can become a commercial UAV pilot, but you must acquire your UAV pilot license from the FAA.</a:t>
            </a:r>
          </a:p>
          <a:p>
            <a:pPr marL="0" indent="0" fontAlgn="base">
              <a:buNone/>
            </a:pPr>
            <a:endParaRPr lang="en-US" sz="1800" dirty="0"/>
          </a:p>
          <a:p>
            <a:pPr marL="0" indent="0" fontAlgn="base">
              <a:buNone/>
            </a:pPr>
            <a:r>
              <a:rPr lang="en-US" sz="1800" dirty="0"/>
              <a:t>This requires passing a general pilot test which covers many of the same facets of the </a:t>
            </a:r>
            <a:r>
              <a:rPr lang="en-US" sz="1800" dirty="0" smtClean="0"/>
              <a:t>sport </a:t>
            </a:r>
            <a:r>
              <a:rPr lang="en-US" sz="1800" dirty="0"/>
              <a:t>pilot </a:t>
            </a:r>
            <a:r>
              <a:rPr lang="en-US" sz="1800" dirty="0" smtClean="0"/>
              <a:t>exam.</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745444"/>
            <a:ext cx="3581401" cy="3581401"/>
          </a:xfrm>
          <a:prstGeom prst="rect">
            <a:avLst/>
          </a:prstGeom>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fontScale="85000" lnSpcReduction="10000"/>
          </a:bodyPr>
          <a:lstStyle/>
          <a:p>
            <a:pPr lvl="0">
              <a:lnSpc>
                <a:spcPct val="90000"/>
              </a:lnSpc>
              <a:spcBef>
                <a:spcPct val="0"/>
              </a:spcBef>
            </a:pPr>
            <a:r>
              <a:rPr lang="en-US" sz="5400" b="1" noProof="0" dirty="0" smtClean="0">
                <a:ln w="9525">
                  <a:noFill/>
                  <a:prstDash val="solid"/>
                </a:ln>
                <a:solidFill>
                  <a:schemeClr val="bg2"/>
                </a:solidFill>
                <a:latin typeface="Bebas Neue"/>
                <a:ea typeface="+mj-ea"/>
                <a:cs typeface="Bebas Neue"/>
              </a:rPr>
              <a:t>How to become a UAS pilot?</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807955"/>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29bf8c59cbe42fb808f9532d925ec81"/>
          <p:cNvPicPr>
            <a:picLocks noGrp="1"/>
          </p:cNvPicPr>
          <p:nvPr>
            <p:ph idx="1"/>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038600" y="1578964"/>
            <a:ext cx="4445054" cy="4114800"/>
          </a:xfrm>
        </p:spPr>
      </p:pic>
      <p:sp>
        <p:nvSpPr>
          <p:cNvPr id="6" name="Title 1"/>
          <p:cNvSpPr txBox="1">
            <a:spLocks/>
          </p:cNvSpPr>
          <p:nvPr/>
        </p:nvSpPr>
        <p:spPr>
          <a:xfrm>
            <a:off x="533400" y="76200"/>
            <a:ext cx="8153400" cy="914400"/>
          </a:xfrm>
          <a:prstGeom prst="rect">
            <a:avLst/>
          </a:prstGeom>
          <a:ln>
            <a:noFill/>
          </a:ln>
        </p:spPr>
        <p:txBody>
          <a:bodyPr vert="horz" lIns="91440" tIns="45720" rIns="91440" bIns="45720" rtlCol="0" anchor="ctr">
            <a:normAutofit/>
          </a:bodyPr>
          <a:lstStyle/>
          <a:p>
            <a:pPr lvl="0" algn="ctr">
              <a:lnSpc>
                <a:spcPct val="90000"/>
              </a:lnSpc>
              <a:spcBef>
                <a:spcPct val="0"/>
              </a:spcBef>
            </a:pPr>
            <a:r>
              <a:rPr lang="en-US" sz="5400" b="1" noProof="0" dirty="0" smtClean="0">
                <a:ln w="9525">
                  <a:noFill/>
                  <a:prstDash val="solid"/>
                </a:ln>
                <a:solidFill>
                  <a:schemeClr val="bg2"/>
                </a:solidFill>
                <a:latin typeface="Bebas Neue"/>
                <a:ea typeface="+mj-ea"/>
                <a:cs typeface="Bebas Neue"/>
              </a:rPr>
              <a:t>Project Portfolio</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7" name="Straight Connector 6"/>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Content Placeholder 5"/>
          <p:cNvSpPr txBox="1">
            <a:spLocks/>
          </p:cNvSpPr>
          <p:nvPr/>
        </p:nvSpPr>
        <p:spPr>
          <a:xfrm>
            <a:off x="838200" y="1739537"/>
            <a:ext cx="2893102" cy="41148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bg1">
                    <a:lumMod val="65000"/>
                    <a:lumOff val="35000"/>
                  </a:schemeClr>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bg1">
                    <a:lumMod val="65000"/>
                    <a:lumOff val="35000"/>
                  </a:schemeClr>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bg1">
                    <a:lumMod val="65000"/>
                    <a:lumOff val="35000"/>
                  </a:schemeClr>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bg1">
                    <a:lumMod val="65000"/>
                    <a:lumOff val="35000"/>
                  </a:schemeClr>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bg1">
                    <a:lumMod val="65000"/>
                    <a:lumOff val="35000"/>
                  </a:schemeClr>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marL="0" indent="0" fontAlgn="base">
              <a:lnSpc>
                <a:spcPct val="150000"/>
              </a:lnSpc>
              <a:buFont typeface="Arial" pitchFamily="34" charset="0"/>
              <a:buNone/>
            </a:pPr>
            <a:r>
              <a:rPr lang="en-US" sz="1800" dirty="0" smtClean="0"/>
              <a:t>This map shows a collection of recent drone flights and was inserted using the Esri Maps for Office accessing a web map through our ArcGIS Online organizational account.</a:t>
            </a:r>
            <a:endParaRPr lang="en-US" sz="1800" dirty="0"/>
          </a:p>
        </p:txBody>
      </p:sp>
    </p:spTree>
    <p:controls>
      <mc:AlternateContent xmlns:mc="http://schemas.openxmlformats.org/markup-compatibility/2006">
        <mc:Choice xmlns:v="urn:schemas-microsoft-com:vml" Requires="v">
          <p:control spid="9227" name="CommandButton1" r:id="rId3" imgW="200160" imgH="200160"/>
        </mc:Choice>
        <mc:Fallback>
          <p:control name="CommandButton1" r:id="rId3" imgW="200160" imgH="200160">
            <p:pic>
              <p:nvPicPr>
                <p:cNvPr id="5" name="CommandButton1"/>
                <p:cNvPicPr>
                  <a:picLocks/>
                </p:cNvPicPr>
                <p:nvPr>
                  <p:custDataLst>
                    <p:tags r:id="rId4"/>
                  </p:custDataLst>
                </p:nvPr>
              </p:nvPicPr>
              <p:blipFill>
                <a:blip r:embed="rId7"/>
                <a:stretch>
                  <a:fillRect/>
                </a:stretch>
              </p:blipFill>
              <p:spPr>
                <a:xfrm>
                  <a:off x="4267200" y="1828800"/>
                  <a:ext cx="203200" cy="203200"/>
                </a:xfrm>
                <a:prstGeom prst="rect">
                  <a:avLst/>
                </a:prstGeom>
              </p:spPr>
            </p:pic>
          </p:control>
        </mc:Fallback>
      </mc:AlternateContent>
    </p:controls>
    <p:extLst>
      <p:ext uri="{BB962C8B-B14F-4D97-AF65-F5344CB8AC3E}">
        <p14:creationId xmlns:p14="http://schemas.microsoft.com/office/powerpoint/2010/main" val="556251781"/>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609600" y="76200"/>
            <a:ext cx="6859787" cy="914400"/>
          </a:xfrm>
          <a:prstGeom prst="rect">
            <a:avLst/>
          </a:prstGeom>
          <a:ln>
            <a:noFill/>
          </a:ln>
        </p:spPr>
        <p:txBody>
          <a:bodyPr vert="horz" lIns="91440" tIns="45720" rIns="91440" bIns="45720" rtlCol="0" anchor="ctr">
            <a:normAutofit/>
          </a:bodyPr>
          <a:lstStyle/>
          <a:p>
            <a:pPr lvl="0">
              <a:lnSpc>
                <a:spcPct val="90000"/>
              </a:lnSpc>
              <a:spcBef>
                <a:spcPct val="0"/>
              </a:spcBef>
            </a:pPr>
            <a:r>
              <a:rPr lang="en-US" sz="5400" b="1" dirty="0">
                <a:ln w="9525">
                  <a:noFill/>
                  <a:prstDash val="solid"/>
                </a:ln>
                <a:solidFill>
                  <a:schemeClr val="bg2"/>
                </a:solidFill>
                <a:latin typeface="Bebas Neue"/>
                <a:ea typeface="+mj-ea"/>
                <a:cs typeface="Bebas Neue"/>
              </a:rPr>
              <a:t>Who uses UAVs</a:t>
            </a:r>
          </a:p>
        </p:txBody>
      </p:sp>
      <p:cxnSp>
        <p:nvCxnSpPr>
          <p:cNvPr id="6" name="Straight Connector 5"/>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 y="1765280"/>
            <a:ext cx="7848600" cy="3046988"/>
          </a:xfrm>
          <a:prstGeom prst="rect">
            <a:avLst/>
          </a:prstGeom>
          <a:noFill/>
          <a:ln>
            <a:noFill/>
          </a:ln>
        </p:spPr>
        <p:txBody>
          <a:bodyPr wrap="square" rtlCol="0" anchor="ctr" anchorCtr="1">
            <a:spAutoFit/>
          </a:bodyPr>
          <a:lstStyle/>
          <a:p>
            <a:pPr marL="342900" indent="-342900">
              <a:buFont typeface="Arial" panose="020B0604020202020204" pitchFamily="34" charset="0"/>
              <a:buChar char="•"/>
            </a:pPr>
            <a:r>
              <a:rPr lang="en-US" sz="2400" dirty="0">
                <a:solidFill>
                  <a:schemeClr val="bg1"/>
                </a:solidFill>
              </a:rPr>
              <a:t>The Military</a:t>
            </a:r>
          </a:p>
          <a:p>
            <a:pPr marL="342900" indent="-342900">
              <a:buFont typeface="Arial" panose="020B0604020202020204" pitchFamily="34" charset="0"/>
              <a:buChar char="•"/>
            </a:pPr>
            <a:r>
              <a:rPr lang="en-US" sz="2400" dirty="0">
                <a:solidFill>
                  <a:schemeClr val="bg1"/>
                </a:solidFill>
              </a:rPr>
              <a:t>NASA</a:t>
            </a:r>
          </a:p>
          <a:p>
            <a:pPr marL="342900" indent="-342900">
              <a:buFont typeface="Arial" panose="020B0604020202020204" pitchFamily="34" charset="0"/>
              <a:buChar char="•"/>
            </a:pPr>
            <a:r>
              <a:rPr lang="en-US" sz="2400" dirty="0">
                <a:solidFill>
                  <a:schemeClr val="bg1"/>
                </a:solidFill>
              </a:rPr>
              <a:t>NOAA</a:t>
            </a:r>
          </a:p>
          <a:p>
            <a:pPr marL="342900" indent="-342900">
              <a:buFont typeface="Arial" panose="020B0604020202020204" pitchFamily="34" charset="0"/>
              <a:buChar char="•"/>
            </a:pPr>
            <a:r>
              <a:rPr lang="en-US" sz="2400" dirty="0">
                <a:solidFill>
                  <a:schemeClr val="bg1"/>
                </a:solidFill>
              </a:rPr>
              <a:t>Cinematographers</a:t>
            </a:r>
          </a:p>
          <a:p>
            <a:pPr marL="342900" indent="-342900">
              <a:buFont typeface="Arial" panose="020B0604020202020204" pitchFamily="34" charset="0"/>
              <a:buChar char="•"/>
            </a:pPr>
            <a:r>
              <a:rPr lang="en-US" sz="2400" dirty="0">
                <a:solidFill>
                  <a:schemeClr val="bg1"/>
                </a:solidFill>
              </a:rPr>
              <a:t>Firefighters</a:t>
            </a:r>
          </a:p>
          <a:p>
            <a:pPr marL="342900" indent="-342900">
              <a:buFont typeface="Arial" panose="020B0604020202020204" pitchFamily="34" charset="0"/>
              <a:buChar char="•"/>
            </a:pPr>
            <a:r>
              <a:rPr lang="en-US" sz="2400" dirty="0">
                <a:solidFill>
                  <a:schemeClr val="bg1"/>
                </a:solidFill>
              </a:rPr>
              <a:t>Police Officers</a:t>
            </a:r>
          </a:p>
          <a:p>
            <a:pPr marL="342900" indent="-342900">
              <a:buFont typeface="Arial" panose="020B0604020202020204" pitchFamily="34" charset="0"/>
              <a:buChar char="•"/>
            </a:pPr>
            <a:r>
              <a:rPr lang="en-US" sz="2400" dirty="0">
                <a:solidFill>
                  <a:schemeClr val="bg1"/>
                </a:solidFill>
              </a:rPr>
              <a:t>Private GIS firms</a:t>
            </a:r>
          </a:p>
          <a:p>
            <a:pPr marL="342900" indent="-342900">
              <a:buFont typeface="Arial" panose="020B0604020202020204" pitchFamily="34" charset="0"/>
              <a:buChar char="•"/>
            </a:pPr>
            <a:r>
              <a:rPr lang="en-US" sz="2400" dirty="0">
                <a:solidFill>
                  <a:schemeClr val="bg1"/>
                </a:solidFill>
              </a:rPr>
              <a:t>And finally…hobbyists</a:t>
            </a:r>
          </a:p>
        </p:txBody>
      </p:sp>
    </p:spTree>
    <p:extLst>
      <p:ext uri="{BB962C8B-B14F-4D97-AF65-F5344CB8AC3E}">
        <p14:creationId xmlns:p14="http://schemas.microsoft.com/office/powerpoint/2010/main" val="3887365135"/>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609600" y="76200"/>
            <a:ext cx="6859787" cy="914400"/>
          </a:xfrm>
          <a:prstGeom prst="rect">
            <a:avLst/>
          </a:prstGeom>
          <a:ln>
            <a:noFill/>
          </a:ln>
        </p:spPr>
        <p:txBody>
          <a:bodyPr vert="horz" lIns="91440" tIns="45720" rIns="91440" bIns="45720" rtlCol="0" anchor="ctr">
            <a:normAutofit fontScale="70000" lnSpcReduction="20000"/>
          </a:bodyPr>
          <a:lstStyle/>
          <a:p>
            <a:pPr lvl="0">
              <a:lnSpc>
                <a:spcPct val="90000"/>
              </a:lnSpc>
              <a:spcBef>
                <a:spcPct val="0"/>
              </a:spcBef>
            </a:pPr>
            <a:r>
              <a:rPr lang="en-US" sz="5400" b="1" dirty="0">
                <a:ln w="9525">
                  <a:noFill/>
                  <a:prstDash val="solid"/>
                </a:ln>
                <a:solidFill>
                  <a:schemeClr val="bg2"/>
                </a:solidFill>
                <a:latin typeface="Bebas Neue"/>
                <a:ea typeface="+mj-ea"/>
                <a:cs typeface="Bebas Neue"/>
              </a:rPr>
              <a:t>Examples of Modern UAVs</a:t>
            </a:r>
          </a:p>
        </p:txBody>
      </p:sp>
      <p:cxnSp>
        <p:nvCxnSpPr>
          <p:cNvPr id="6" name="Straight Connector 5"/>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18897"/>
            <a:ext cx="4121563" cy="23808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8763" y="1118897"/>
            <a:ext cx="4108037" cy="231010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422504"/>
            <a:ext cx="4121562" cy="254139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8762" y="3422504"/>
            <a:ext cx="4108038" cy="2541398"/>
          </a:xfrm>
          <a:prstGeom prst="rect">
            <a:avLst/>
          </a:prstGeom>
        </p:spPr>
      </p:pic>
    </p:spTree>
    <p:extLst>
      <p:ext uri="{BB962C8B-B14F-4D97-AF65-F5344CB8AC3E}">
        <p14:creationId xmlns:p14="http://schemas.microsoft.com/office/powerpoint/2010/main" val="3716441578"/>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828799"/>
            <a:ext cx="3657600" cy="4114801"/>
          </a:xfrm>
        </p:spPr>
        <p:txBody>
          <a:bodyPr>
            <a:normAutofit/>
          </a:bodyPr>
          <a:lstStyle/>
          <a:p>
            <a:pPr marL="0" indent="0" fontAlgn="base">
              <a:buNone/>
            </a:pPr>
            <a:r>
              <a:rPr lang="en-US" dirty="0"/>
              <a:t>UAVs are programmed to fly a course at a set elevation. At a predetermined time interval, photographs are taken. These photos overlap enough to create a seamless image compiled of the collage of pictures.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625" y="2326935"/>
            <a:ext cx="4406175" cy="2661329"/>
          </a:xfrm>
          <a:prstGeom prst="rect">
            <a:avLst/>
          </a:prstGeom>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fontScale="77500" lnSpcReduction="20000"/>
          </a:bodyPr>
          <a:lstStyle/>
          <a:p>
            <a:pPr lvl="0">
              <a:lnSpc>
                <a:spcPct val="90000"/>
              </a:lnSpc>
              <a:spcBef>
                <a:spcPct val="0"/>
              </a:spcBef>
            </a:pPr>
            <a:r>
              <a:rPr lang="en-US" sz="5400" b="1" dirty="0" smtClean="0">
                <a:ln w="9525">
                  <a:noFill/>
                  <a:prstDash val="solid"/>
                </a:ln>
                <a:solidFill>
                  <a:schemeClr val="bg2"/>
                </a:solidFill>
                <a:latin typeface="Bebas Neue"/>
                <a:ea typeface="+mj-ea"/>
                <a:cs typeface="Bebas Neue"/>
              </a:rPr>
              <a:t>Creating Imagery from UAV’s</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828799"/>
            <a:ext cx="3657600" cy="3068037"/>
          </a:xfrm>
        </p:spPr>
        <p:txBody>
          <a:bodyPr>
            <a:normAutofit/>
          </a:bodyPr>
          <a:lstStyle/>
          <a:p>
            <a:pPr marL="0" indent="0" fontAlgn="base">
              <a:buNone/>
            </a:pPr>
            <a:r>
              <a:rPr lang="en-US" dirty="0"/>
              <a:t>By utilizing </a:t>
            </a:r>
            <a:r>
              <a:rPr lang="en-US" dirty="0" smtClean="0"/>
              <a:t>GCP’s, data accuracy can be increased to 1-2 inches as opposed to 3 feet or more in native </a:t>
            </a:r>
            <a:r>
              <a:rPr lang="en-US" dirty="0" err="1" smtClean="0"/>
              <a:t>georeferencing</a:t>
            </a:r>
            <a:r>
              <a:rPr lang="en-US" dirty="0" smtClean="0"/>
              <a:t>.</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613" r="15565"/>
          <a:stretch/>
        </p:blipFill>
        <p:spPr>
          <a:xfrm>
            <a:off x="4495800" y="2003733"/>
            <a:ext cx="4006102" cy="2895601"/>
          </a:xfrm>
          <a:prstGeom prst="rect">
            <a:avLst/>
          </a:prstGeom>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fontScale="92500"/>
          </a:bodyPr>
          <a:lstStyle/>
          <a:p>
            <a:pPr lvl="0">
              <a:lnSpc>
                <a:spcPct val="90000"/>
              </a:lnSpc>
              <a:spcBef>
                <a:spcPct val="0"/>
              </a:spcBef>
            </a:pPr>
            <a:r>
              <a:rPr lang="en-US" sz="5400" b="1" dirty="0">
                <a:ln w="9525">
                  <a:noFill/>
                  <a:prstDash val="solid"/>
                </a:ln>
                <a:solidFill>
                  <a:schemeClr val="bg2"/>
                </a:solidFill>
                <a:latin typeface="Bebas Neue"/>
                <a:ea typeface="+mj-ea"/>
                <a:cs typeface="Bebas Neue"/>
              </a:rPr>
              <a:t>Why incorporate </a:t>
            </a:r>
            <a:r>
              <a:rPr lang="en-US" sz="5400" b="1" dirty="0" smtClean="0">
                <a:ln w="9525">
                  <a:noFill/>
                  <a:prstDash val="solid"/>
                </a:ln>
                <a:solidFill>
                  <a:schemeClr val="bg2"/>
                </a:solidFill>
                <a:latin typeface="Bebas Neue"/>
                <a:ea typeface="+mj-ea"/>
                <a:cs typeface="Bebas Neue"/>
              </a:rPr>
              <a:t>GCP’s?</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342358"/>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828799"/>
            <a:ext cx="3657600" cy="3505201"/>
          </a:xfrm>
        </p:spPr>
        <p:txBody>
          <a:bodyPr>
            <a:normAutofit/>
          </a:bodyPr>
          <a:lstStyle/>
          <a:p>
            <a:pPr marL="0" indent="0" fontAlgn="base">
              <a:buNone/>
            </a:pPr>
            <a:r>
              <a:rPr lang="en-US" dirty="0" smtClean="0"/>
              <a:t>GPC’s are collected with high-accuracy, survey grade GPS.  Points are then imported into the image processing software.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183" t="16940" r="17190" b="14183"/>
          <a:stretch/>
        </p:blipFill>
        <p:spPr>
          <a:xfrm>
            <a:off x="4598233" y="1939834"/>
            <a:ext cx="3505200" cy="3370384"/>
          </a:xfrm>
          <a:prstGeom prst="rect">
            <a:avLst/>
          </a:prstGeom>
        </p:spPr>
      </p:pic>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fontScale="77500" lnSpcReduction="20000"/>
          </a:bodyPr>
          <a:lstStyle/>
          <a:p>
            <a:pPr lvl="0">
              <a:lnSpc>
                <a:spcPct val="90000"/>
              </a:lnSpc>
              <a:spcBef>
                <a:spcPct val="0"/>
              </a:spcBef>
            </a:pPr>
            <a:r>
              <a:rPr lang="en-US" sz="5400" b="1" dirty="0" smtClean="0">
                <a:ln w="9525">
                  <a:noFill/>
                  <a:prstDash val="solid"/>
                </a:ln>
                <a:solidFill>
                  <a:schemeClr val="bg2"/>
                </a:solidFill>
                <a:latin typeface="Bebas Neue"/>
                <a:ea typeface="+mj-ea"/>
                <a:cs typeface="Bebas Neue"/>
              </a:rPr>
              <a:t>GPS your GPC’s, for better GIS</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008215"/>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5800" y="1600200"/>
            <a:ext cx="3657600" cy="4114801"/>
          </a:xfrm>
        </p:spPr>
        <p:txBody>
          <a:bodyPr>
            <a:normAutofit/>
          </a:bodyPr>
          <a:lstStyle/>
          <a:p>
            <a:pPr marL="0" indent="0" fontAlgn="base">
              <a:buNone/>
            </a:pPr>
            <a:r>
              <a:rPr lang="en-US" dirty="0"/>
              <a:t>After control points are collected and the aerial photography is brought into the system, </a:t>
            </a:r>
            <a:r>
              <a:rPr lang="en-US" dirty="0" smtClean="0"/>
              <a:t>points are manually selected from multiple photos to get achieve the high accuracy results.</a:t>
            </a:r>
            <a:endParaRPr lang="en-US" dirty="0"/>
          </a:p>
        </p:txBody>
      </p:sp>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fontScale="92500"/>
          </a:bodyPr>
          <a:lstStyle/>
          <a:p>
            <a:pPr lvl="0">
              <a:lnSpc>
                <a:spcPct val="90000"/>
              </a:lnSpc>
              <a:spcBef>
                <a:spcPct val="0"/>
              </a:spcBef>
            </a:pPr>
            <a:r>
              <a:rPr lang="en-US" sz="5400" b="1" dirty="0">
                <a:ln w="9525">
                  <a:noFill/>
                  <a:prstDash val="solid"/>
                </a:ln>
                <a:solidFill>
                  <a:schemeClr val="bg2"/>
                </a:solidFill>
                <a:latin typeface="Bebas Neue"/>
                <a:ea typeface="+mj-ea"/>
                <a:cs typeface="Bebas Neue"/>
              </a:rPr>
              <a:t>So how </a:t>
            </a:r>
            <a:r>
              <a:rPr lang="en-US" sz="5400" b="1" dirty="0" smtClean="0">
                <a:ln w="9525">
                  <a:noFill/>
                  <a:prstDash val="solid"/>
                </a:ln>
                <a:solidFill>
                  <a:schemeClr val="bg2"/>
                </a:solidFill>
                <a:latin typeface="Bebas Neue"/>
                <a:ea typeface="+mj-ea"/>
                <a:cs typeface="Bebas Neue"/>
              </a:rPr>
              <a:t>are GCP’s used?</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105400" y="1598951"/>
            <a:ext cx="3276600" cy="245745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65294" t="63227" r="30194" b="31960"/>
          <a:stretch/>
        </p:blipFill>
        <p:spPr>
          <a:xfrm rot="10800000">
            <a:off x="6324601" y="4343400"/>
            <a:ext cx="2133601" cy="1706881"/>
          </a:xfrm>
          <a:prstGeom prst="rect">
            <a:avLst/>
          </a:prstGeom>
        </p:spPr>
      </p:pic>
      <p:cxnSp>
        <p:nvCxnSpPr>
          <p:cNvPr id="14" name="Straight Arrow Connector 13"/>
          <p:cNvCxnSpPr/>
          <p:nvPr/>
        </p:nvCxnSpPr>
        <p:spPr>
          <a:xfrm>
            <a:off x="6324601" y="2570813"/>
            <a:ext cx="1066800" cy="2382187"/>
          </a:xfrm>
          <a:prstGeom prst="straightConnector1">
            <a:avLst/>
          </a:prstGeom>
          <a:ln w="38100">
            <a:headEnd type="none" w="lg" len="lg"/>
            <a:tailEnd type="triangle" w="lg" len="lg"/>
          </a:ln>
        </p:spPr>
        <p:style>
          <a:lnRef idx="3">
            <a:schemeClr val="accent3"/>
          </a:lnRef>
          <a:fillRef idx="0">
            <a:schemeClr val="accent3"/>
          </a:fillRef>
          <a:effectRef idx="2">
            <a:schemeClr val="accent3"/>
          </a:effectRef>
          <a:fontRef idx="minor">
            <a:schemeClr val="tx1"/>
          </a:fontRef>
        </p:style>
      </p:cxnSp>
      <p:sp>
        <p:nvSpPr>
          <p:cNvPr id="17" name="Rectangle 16"/>
          <p:cNvSpPr/>
          <p:nvPr/>
        </p:nvSpPr>
        <p:spPr>
          <a:xfrm>
            <a:off x="6019800" y="2266013"/>
            <a:ext cx="304801" cy="304800"/>
          </a:xfrm>
          <a:prstGeom prst="rect">
            <a:avLst/>
          </a:prstGeom>
          <a:noFill/>
          <a:ln w="38100">
            <a:solidFill>
              <a:schemeClr val="accent3"/>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253564"/>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828799"/>
            <a:ext cx="3657600" cy="4114801"/>
          </a:xfrm>
        </p:spPr>
        <p:txBody>
          <a:bodyPr>
            <a:normAutofit/>
          </a:bodyPr>
          <a:lstStyle/>
          <a:p>
            <a:pPr marL="0" indent="0" fontAlgn="base">
              <a:buNone/>
            </a:pPr>
            <a:r>
              <a:rPr lang="en-US" dirty="0"/>
              <a:t>Data that has been collected by UAVs and has been manipulated via post processing, can yield many results such as elevation and volume calculations.</a:t>
            </a:r>
          </a:p>
        </p:txBody>
      </p:sp>
      <p:sp>
        <p:nvSpPr>
          <p:cNvPr id="7" name="Title 1"/>
          <p:cNvSpPr txBox="1">
            <a:spLocks/>
          </p:cNvSpPr>
          <p:nvPr/>
        </p:nvSpPr>
        <p:spPr>
          <a:xfrm>
            <a:off x="533400" y="76200"/>
            <a:ext cx="8153400" cy="914400"/>
          </a:xfrm>
          <a:prstGeom prst="rect">
            <a:avLst/>
          </a:prstGeom>
          <a:ln>
            <a:noFill/>
          </a:ln>
        </p:spPr>
        <p:txBody>
          <a:bodyPr vert="horz" lIns="91440" tIns="45720" rIns="91440" bIns="45720" rtlCol="0" anchor="ctr">
            <a:normAutofit fontScale="85000" lnSpcReduction="10000"/>
          </a:bodyPr>
          <a:lstStyle/>
          <a:p>
            <a:pPr lvl="0">
              <a:lnSpc>
                <a:spcPct val="90000"/>
              </a:lnSpc>
              <a:spcBef>
                <a:spcPct val="0"/>
              </a:spcBef>
            </a:pPr>
            <a:r>
              <a:rPr lang="en-US" sz="5400" b="1" noProof="0" dirty="0">
                <a:ln w="9525">
                  <a:noFill/>
                  <a:prstDash val="solid"/>
                </a:ln>
                <a:solidFill>
                  <a:schemeClr val="bg2"/>
                </a:solidFill>
                <a:latin typeface="Bebas Neue"/>
                <a:ea typeface="+mj-ea"/>
                <a:cs typeface="Bebas Neue"/>
              </a:rPr>
              <a:t>How can this data be used?</a:t>
            </a:r>
            <a:endParaRPr kumimoji="0" lang="en-US" sz="5400" b="1" i="0" u="none" strike="noStrike" kern="1200" cap="none" spc="0" normalizeH="0" baseline="0" noProof="0" dirty="0">
              <a:ln w="9525">
                <a:noFill/>
                <a:prstDash val="solid"/>
              </a:ln>
              <a:solidFill>
                <a:schemeClr val="bg2"/>
              </a:solidFill>
              <a:effectLst/>
              <a:uLnTx/>
              <a:uFillTx/>
              <a:latin typeface="Bebas Neue"/>
              <a:ea typeface="+mj-ea"/>
              <a:cs typeface="Bebas Neue"/>
            </a:endParaRPr>
          </a:p>
        </p:txBody>
      </p:sp>
      <p:cxnSp>
        <p:nvCxnSpPr>
          <p:cNvPr id="9" name="Straight Connector 8"/>
          <p:cNvCxnSpPr/>
          <p:nvPr/>
        </p:nvCxnSpPr>
        <p:spPr>
          <a:xfrm>
            <a:off x="457200" y="914400"/>
            <a:ext cx="822960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828799"/>
            <a:ext cx="3626149" cy="2209800"/>
          </a:xfrm>
          <a:prstGeom prst="rect">
            <a:avLst/>
          </a:prstGeom>
        </p:spPr>
      </p:pic>
    </p:spTree>
    <p:extLst>
      <p:ext uri="{BB962C8B-B14F-4D97-AF65-F5344CB8AC3E}">
        <p14:creationId xmlns:p14="http://schemas.microsoft.com/office/powerpoint/2010/main" val="2093763569"/>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SRI.MAPS.WEBMAPID" val="089a1952e3864ce9b52a891f9a869a6c"/>
  <p:tag name="ESRI.MAPS.WEBMAPEXTENT" val="-10228236.3183323,4743973.90951729,-9780314.51725284,5157934.42649849"/>
  <p:tag name="ESRI.MAPS.WEBMAPVISIBILITY" val="{&quot;layers&quot;:[{&quot;layerId&quot;:&quot;defaultBasemap&quot;,&quot;subLayerVisibility&quot;:null,&quot;visible&quot;:true},{&quot;layerId&quot;:&quot;Sites_9995&quot;,&quot;subLayerVisibility&quot;:null,&quot;visible&quot;:true}]}"/>
  <p:tag name="ESRI.MAPS.WEBMAPIMAGE" val="iVBORw0KGgoAAAANSUhEUgAAAfIAAAHNCAYAAADlvfmoAAAAAXNSR0IArs4c6QAAAARnQU1BAACxjwv8YQUAAAAJcEhZcwAADsMAAA7DAcdvqGQAAP+lSURBVHhe7P13nGRZdt8HnsyIDJMR6SvLtq224y1mBjOwAklAJESABAFyJYoQhSVI7vKzy48+WkMDENIf2r/I1a60FEGK3IUIkCABECA8MCCAmcFYYKZ7enpmuqe72pQ36U34yNzf99x3Ml9GRWZlVld1V4N9sm7Fe9eee+69x1z3Rrb63e2trS0bHR21fr9vPJdKRTMb0bPZVn9bz2a9Xk/vPXn3bbQwYo3GhoePV6et0162bnvN2s01W19dsSuXl6zZNpuaO2Uf+OjHrDhWUm5mrc1N++Qnfs8uX3zJJifK9v73vl3lmhWLCh8pWqO9ZSdO3Gfj43UrFIsKK3i5APjpf8cP3EZHCv48ooxHCDoEbG+nugSMkPg1Annm8xksA3gt5QzLbxAGcQAG3w+TzzDYL++RUfmNbCt8y/uNx9sesUJBfWebBhlxv22jjVIeI2qo8OurL9Gftra7+pXbTnmMjhatWCjLVTwPtbT/nwfiAXm8eKY/OB5eVnJAxAfyaQLy4QHD4g3CsHSMl43Vhq0urdra0ppNTE7a7PyMxsKkbY32rdvrqO+O2pjGBHTrq+7bXvc0Bgvq14yFESs6nVRKyjiDW+E6LDzgMHXKwzC67Zf/YXA4avl5OGy5uC1FpZeNiFdtbeE63r/of8VCSX10TLFF3y36iOKl5EeG26VnPl2z1bJz5162mZkZd+Pj44rYz0JT3MTnUn/ejw5vdgg5UyiOukzodlq2ublmKyuL1ut2bUzyoF6rOY1GJS82G5u2urrs72urkkUi2dyxkzZWqtiNG1dsafGKjZXNquUpyZAtayu/sbGizR8/YbXapOg4Yk3Jo83NDfWUvvwq6g9btrK8orw31A4VxRe/UsaddtvacoVCwcco/KjfT3KIpkT+RBsB0Q8Z36bxXJuat6nJCfHHbdvcWJeMXPKxDT5jY/RFE34d63R7koXifdCArMQT6L+9Xlclbcu/6HkWxCMLYzUbLc2Kn/Qch1EQ9AIF0VlAqivi4R+dhwLL5bKEPAUV3K+lCi/fuKDKX7e1jRVrqcBSrW7VySkJ5bZdunheGkDbitttVaJjbT1fvX7ZqvWKnTxzXMgk5aGrChTUOPc/8JBVyurIYt7uMnwSbvwP8RLgj6AnYLBzRz3yMBgHwG+Yf0CEHxRnsJw7CVGPg1zEOwoM5rG/Q4HKx6cTy0ODgIGHgzS0Q0HOOzmJcIqJIw2CC3/omIStBP5oSfHHNEDpUwyasndQFDR3PmDoB6lug23h5WQQz/ySLvDI++ff7yTk8Uq4jVhLzHljY9OVnfHauJUrKCXgIfEhZsBvv48A360LTKIoAYMiQ99PYeHuDER5dxN26XBnId9++TIGy0px8INX4KQsWkfx2hLmLTkJdSlPCMskxHf7xq3cW3D3oCCZ4oZbd8sF76gMgroE7on5UzY3O2/VyrjCera6vGqrK8vWlCDvSSm+du2KhKyEdKnk46cvuVXQ+J+amrLTp0/b7OxxO648zpx+0E6eut8NhF5HZXS2bVmKdkE8aGpixsqlcSuNVZJ8U9kYkI1GywUsbY8Qha8wTkvlUiYHZXTIlVQ28pFnwlHK6YOFghRH+dm25NQ2cUtWqVSd32HwwAs7yn+z0ZBCLwO6XLFyrWr1qWkJ6THblPIhXdOZ8LZ4aF/8VpxCuKGkFmxSRsL6+rrL6tHopDEgYLwUrHylEGR+mfXFL8jBYGG2aAwdWeE9EXJLDbC9hf+YVaXNYGldk9D+2rPP2EsvvmTnXjin52ftwoXLKqukOHPW3ZIWJMIWVLGSmF1ZBKKofrdtndamC/m+8NkSc9tSeWAzKjxwiqX3pE2DEb/uFATe1CfqtlNHTyOlBUavTgNRRlRX0qAtjag+aEp9eXjeShMwyDD2g3ya1wqHKXO3vHzcaM/kiJLiyeHlJgv1lc9utF1Iwe48Df/vVy8J5fSXhGcq1v/zpFlq/z8g/Bi4CPPCiAbFaFVCfdzGClX3i/yGlZrHZb9n4G62WeTtOGaOKnebHes22rbd61tlvKyBqQFeUthI6lsMzG3iO93oz5ni4lZ4KC70XxQeSjgYjoL7UesZ8fPpDpPHUcs5DEDvcHmIsiIM5igupJHN+E5jfmu7J3Euw0S/Wz7GE5DyKKi+1nqRPp+Hv/ufAKTkBksgDgIEiLrn6RB55vO9WxBlDsIwHPaLuz+ojkov7isyJCuzUJTxWJrwWd9KZVLCfcwakgsbG6sSsusSaJITEna9vhQ1pRQ78d9KddwmpmYlMGsaexLwMkDL8qtU9S7BipXd7TQlpBvqD32nLwp0QbKoUpmQbKoLl6RM9zSOMTS3MpmC/CtXylapTUngztvk9AmrT8yrvHmr1acljKtKqvwk0JlVRsiPV8vibfA6ZhuFTxHDRbxOVnWhUBbSop0ccq2/1ZHCojpJwG9LoYFXj7r8lUoqXHf4B3lJ8Wg2m8JLdaBiVCQIL8kuIu5lKvSjxFjQNPBDMxGDklYxOrplRaUpKk1BWseWCi+Xx2SJlBW/a89+5Rm5r9lXn/2aPf/ccxLS0KimQVWzRqckRWXCiuNTNipLfFNMsNGWazKtsmEtKQh9CIgwV7kMUoofGZUfcykIZeEHRrtCSf85rqk+ezsYeel/GgmFBYevay0pL8DnJ3bSJBjsrOSP2817F/Jxh4UfBaKcYS4gFeGV500/uJQ2/ImTohGWCfEUW88RLwEWM03tzZ1S7eaVETrll/48T/16OsVjMMFARyS8iOt/WfZhLZM5DNcVKUvCfKww7hpzQcogeXreGQzSM/+cB/zAIVn+u3TKxw2/PER+4Q6CfPp8fPwba03rNTpWUj1rUxqo4+IuY8RPSwfRY13QKB2zFUmIo8mDu2eljHnYpVtAlJcvNw95v2H1BPDfL2wQblVGwEF57ocrsF+6SBPpiBNtCgyGAxEHWkJTxfK+J/YnfpNo713a+5XS+vPRYFi5wyDC96sfkPLRg4ITRumZ6Pk0t8orj0s+fDBupA8XkPDYzWMYHCV+xM2nuTWAE+3blfBsWleuJ6t4W/yhKKFXksWMYG93m9ZsrcsK37C+BDnCD0HGMh18Rx4uyMfHJ63bH7WWBH1bgrEveYGBx1R1V++t1qrKbKuchgR60/sNyy0lyaGqBD5GRlHlYeWPyLCI/gTAw4rlmo1PHrOJ6ZM2LkE+XpPiUK77tP8Is27wOTlmB8bG6IeUz/R70cZUFxSGSnVSSkE9WeiKt9XvWbu5bptrK9ZvtU1mraS3+CiMWLx0y514xphwEX6tdlIwCgX1+B//8R/7CccuAzWRNxKN4A2mAtAI0ntqRJ77KnRbGm6BdSgfKPofgsqvVBmT2V+32dlpnzJYX1sXAj07cf+8vf1d77D69KS1hWBbYSVVpiDXG6na8obZtaWObXRVxljJ1ybKo30rKa1UFDWMGkJEVU0cj1GVF90pOlb8umzhV7iGQ0CMbI2pA9Dkwr8gfEc7wkOameIym1AYLVuhC5NVXknO7wifnbyV1+sBtyon8NGTcORdeCIcHXn8Sb/L/BTgbYmy5nXCpRAPSz/8xvOO923BLn77w2HiDMJh00S8wfhHLTPoRzqe8+95P5jB8o1VDUYNwtKYTR/T4K5IA8/ojDVIQ42qcxYUF816twH2Qh7Ho+AbuOUh0geuAUfJ9zCwX34HlUPYQeGD+Objx2/QP56ZbYPxiWWrTeQY3YrL+C6OMOsnQc8+DvdWHlk+dxIYX0Aet4D8O8JqeWlFjJ0ZSSmzvmYqjOkfA2mDDw3mlwfiYA3maZR3w2CwnIBheQD5+MPSBp5HARRahHFTAnptddFazYbnWxFNRoujLtg3NpZsZfW6Cs32DFCsfrHUyxLA41VZ0j6gZPQpLevYNxauysJti77KR36rK4u2trYkIZim5ll/RrizNp/2U3Ql6DEmN306f0qW/ezsnFu/TGF3ZGh2OoojkeTT6bLQ+8pjY33V1/RbLWaSWbpR+YrE1Hy73XejFEWF+qAgsD5ON6Wti8hX/Xr+SlNUQElxmKZvSQYim+AbI/RfWfDlUk15jdnSyrrqXVC9pWhEQ+w4/vS7A3qMd37iGY1lSwxpUwVtMy2hSuGKYmBURDjY7MyEPfDASXvk0fvsIf2emK3bZH3M6uNjVquNidkVbXl1xS5cvGIXLl2z9UbbCmqQnhBe2pDWxNSCGomyRqR5jClTKsk0hPq5KgYlcp2LX706gwy/zNHwKBVMrzGLMKbYxa0RK26XRLQJNeS46kGdpByMdhWaE4CCwY6ZD3u9wDtvzu0Cdczqu/OMU32lcHmHZfpJdY+4IqfTkDbEYQ2qVRVM3jBDlZd40RsKg3XeW+/94bDxjgoH4QJdGxqIXRGW2Qb6KgxKEeUULqKnKfXEaP44QdBikCZ3CgZpfmA5UvzFFlN/l0Bn70WpWLWKT2dW1C4o7FhLdwdXIPgOkMd50Mk3+83ChRMMPG323RWI8QvEc5SB0N/j+gikXUUg77yMQ7qAfHrgoLhAxDsKsPmVaWVmRpkub0qQNhvr+pURKKt5ZLstIda3iVrZSmNqOxWJUYIIpBkxTlK5MC0cYYxBWcSKvC0Bvbx8wzY3ViTYmyoHYcs+sLaXsby84L+dTsN5JfSLpT9ZlXpH0Etoa/z2NI6x6rd6cltt8VfJKuGLY1m4IFzoW+AkpCT0034Y1sNX15ZtXThsSOgz69xo4jZdeShKfs4dOyVLfUJWu+qJ0EexEw8pFCs2MTln0zMnpVwcVx8pCedFm6jTp4UnRMwDtNhpCNrH1Z6A3cakk1FISVoL0xFjON8AgEYJSNMQwWemazY/N2lz+p2Q4C5LT5Yst4nyqFUL21aSxT02IsGvhrL+pk3WRmxqQvkWC7Yhwb68IQud9i3KUi5Km1b5IxJOaGU+PS48wCg5/gR7+9UuuIBiYKvx/RVCMw1SVj7gTYMrb1npMRU6zN1rAErgxTQL0zcJR3BlYPfVMTVI5NL6IH8pvqfhN8vDHzIYGJtHhsHB/XrB3WqffH0GmVc8U3ZPzwx2rIGOLPMt/TpGO/H1xiPvu1nsQLTL3YbXq31er3ICKI/9OX0YrBhy2sgLY5UVxGkIGQlY5LD5dJoipbvTMNiOIZTzLiD/nHUW7xr5eIP5RdietBlE3GFhwDD//eJGXuGAKHfQ5SHiHhYQyOSAUEbh7TNjKysWK9cFLBa0hOSoeHcqDzyUQDxNDe5pUpl47rqSLF94+uaG8tlc9/XnLYwaGZvkVZAMQtnrSZB2e21Z0C0XuMixUqmq37LkA5tyK74jPjapbUkB6HYb1m5t+n4uFAD8UERcIumfy0gZoqyrs1aOktZoSFGQYMe44sQKykg6UTEiS7ts1fFJq09OW2W8LoudKXTW5Mdl+E4pbEplmq2vS9GRbKyUi1aplFRPDAdBvqHCOSaZuzlMdVfB7MCbnT3hGkS5XHPnm5dYV9DftoQHlSpowBSVbkzELmlgVSVMa3JV69iJyZI9eEKW+/GqBH3DZmstOzNTtNOy3tuttl1ZXLdr611rSdj2tqUViQjshB91QZ61JsQAT7DN4ZcH3tGSmMZwIymrl6+dyblAU57kFOvl+TqHthsQ+Ud5dxsG67MXwJGfXXwdSOLJMuGeItk2ewxwe5S0VBePltX9qACO4d4I2A/nYf6prodzAcPqtuddz9vSjvsafEy/ra+sWle/noPCGNgA7z79m4ODyj0K5PHJ45v/zce5GxBl3Kqcw9R1v3wG0+TLZNatw0YoMf5uVwo5E1EcNTN2EKsNpGjtlHt7ZL4l5PEL/PO/O+XnEAi/NMWbxmykSf6J/+CHoz8NunwZw1zAoF/CZRcCl4OeAdLnyw3IxzkMsMxXHC1K2Sr57nGULtppkyNi67JeNzYk0JsS7hLCGR0SLmraHG+OcgMfpr47UghWlpek1GGgkYYjXR0XsCxnVH0neVn1YEc4QnpbfjWrSq5hpHJ8ulavS5hitGLwST7QxyTAGygajXUX4uwJimVocGQ2DuFcLldsfFxlyPBFxrDsxlQ+p7+Sf0lx2PleVj6j8pM8FU7URCLTahPTVp+YVR0LtrCwYpcuXRNdGnby5LzKM+/nhR//sb+/Z40cSDQIzSchloB3Gi17ReyJ2J1OTwXXJNjHReimr20rkYhYcE2JKfBCpMvS8oy21GUdvFiUJV6xKbmK+BvbCkpq0PrElDU1CDcaPVvf7EgT2RTx0/Z/hLIL3chsFyk9pufAP977wqPHIO5JwZCWNqoGGR3pe3lpwxcPQsCt88R08/WPvOi48Z7/vZtwqzLoQIrFU8KxEHUnlA2LBV8780EH7QhTNfS/nvfWNVz4vR7wepTzWso4KG3QC2Xw+rqs8Jb6lsZEt9O28Zm67xmhedL0X0qTH0eDNAd4jjKPivdg/Hw+R81rEPI4BrzWPIGD8ogy8zQZBlE/dj1LPd+JjzVeZO/LKNYLPR5IU7JpGW7/PG8X8jwij3/+lzB2RC8vr0hoVMXAmdVkGjcJ8oiTd3mBFfkMAvHiN+KRLp6HuYg/zFGXvLAOHAIifUCkOwps+7ls1p1LokPdJuqTLlw5yslSAYKXNXRkiS9XASo2bSorShCOuyULJs7fFAWLt9fZ9HHIenUfvi+0CKfJqcbk1JyfK+91t21iYsaXXth8NjGh8jmILnlBfUeLyLmGr9X7rnroJn/Wx7Hmme31JRE5AGXAN7YpP46fcjzOZ0hVT9q6I5yYTgcV7pbguac0xVJNeXZU7w3FadmYZF19csYazY5dOH9Fwr9kp0+dtvnjc+I3HV8q6DQbSVoF4fMu33CDYVABRsQ8PbsJq9Ig+GUaolKpy5917aKQZBpCnUjI91SJrkrDqUlktYxYSQ02PXvSt++PjU3bWHFKFre0FmkeaCtlSdhTMzU7PjXuayI9idyLixt2cWHVtqRNjcgHzWinI2X48ZbvXDud1S1ugfDuFyvW0eBubxes2WWtRI2jIDoGWhB55Ttwqve9CaDm6GV4xqY33xEtAU57cM6bQUDV+j71yLSjOre0U7WQ0oo8nlnkR4Z3DqINdtriDsFh8oyw11JuvpxhDmDpoiFm0XFyjtq2rEGI6htvNOjVMpA3+SVq3wT5/OL3duD16q9HLSfqh0t9Nbk85OPk3a0g8uKIT3msKmsoORiyn9En3FlexttcINxdOg3Dn7LzvCUfhh/TtwgExzEHg+ki7bAyBiHiR/oQOp6XHEDqHae8EGC+r0iOPowDBnEABsvPhx0G2OntdyhIZrChy3d2V5NAr9U5ElaTjKkqZlHlwKOpeyhMlM2u8J5Pv/fZpd5pSoDL8JOcCeEKXR1FOZ7hh5xbFxt0+cUzyy5Y0CgUiRL4pXp0GNs9lQNflUt7kOCf9OVEE+9jTpvUzzh1xSmsRkMGLrNzQsBPZLWYXWgrrOmKCkDaMeHbUHiTs+WSm5wd59x4S8ZBo9m22ZlZ9WflLSVlvEK/plxKGoAg/mBD8JyI5m+OaNKGmJ6QoPVGYFqgLiJIk9Gz61gQXD8wLteTJZG32Hwg4m5rcNUmj1mlNiuNp64kNUUft60R1qwlzKXlzI6PSZBXbHaiogaVxa9KL6w3bGWz6QfmW9JeeiIwnczxzXD29sp1LJ5HmepHu5PwvrDasq9eWbZnLt6wV5ZW7frqqi2vLNuGfvuyprZFwIDBTvt6w63LTeH8n+KmTu410LtvFtQAUZdGl5EG2PL1IF9DVOdnjSaEuWrp6e9kffPtcBS4Vbqj5Btx4/e11I08hjs2u3WtqwesBHZGq+dkabCIgr56T61zE+Tp/lpxDMg/v5FwO3jk0xyWHoURTgowPVtN6+KyyBNjJb+Up1ooc3cHBvHOt2m+HliHrJ+64Hb+mgnbELIDdR7MZ09eA+8B+bied+Z2/FMkf94BPVMDp1XmgP3otSftbYCnF07pCGZyyBAuSWEvlu+PYqZUvDs253r7CSEUaCz2dqvh09yNzVV3LTksX2Y4fH+UsqTlqQP9AW9mk/v9EcmwWtpLJH6IUsBmOzaidaUYsJfCcdSYHpOCiLGabisFX/knCu4oPviwvk0bgiO70QljKp+d7qzBQ0/aAEUAYxdR7LOqI30pIC238rH4eywNbamewhGDuMYdLVttazXXHK9yKV3UVvgHP/5jP7HToFljxO9O42WF5v155pfpiqTpwKj6frFLS8TsSCNiUR/kqBCA9Zduv8FiZwqpKME/o/Cy8lPHpfNyDk+CB9qUSKt8x1R2vSbtWiY6jdZRJVc21mT5oDVCKuR+1jn9LcM9Vx+vg4jWl9a13Nq2T379Zfv0116w5y5dtr76R0c4by6vWGN1w2qlCfqQEqZ6km/kMwjD/O4UkPdh8ieK19f1ssQMUnvghyMPaMNFP31rddcy4Z1CXCnjj/L8N9X7btZtEAbLSrgnICz/vh9EnIPwztcrnm/l8nGHAf6Ujfb94sKqFbtmUxwVEYUnTkzbWIVBv23sq8kS8F/68dfdfKOccOF3FACXQfrl4TB0Ggb5PAOOmkcejpI24vK7X7oIg8GyFk4s3vifzg76MFSnj3xdVuyT12uFQfoP8k8cuMCc4WEcP4M3pjgSBrn0kRe/bgHmwoDIO37z4fnnKB/wshEUeSNIkI8TgF84ZbhDw/Cj3EGcgGF++8EOv9I/5BpWKre0dWRds+mNde6urGHCMhkvp3KVFss1nbqRIu33j2wqTXIIZJdDCkbYkw7DhqJa7Y4UhZpvJOPoWlsWPDOVnFVfXLzu58tVQd/kNpqdKa9KiFcVd1t5+kZW5I8yBX8UAfhrulwmbZDz68eFZ32iLiFck+AtCa+OL6H4BjjhtcVZcf26nNQDu+CRpRBDzWNTU/M+7c71sceOTVmvw+a/DclT85lrX2buddvQ4iaggSAsjQbE9ET4pUZ0Hzl26aY7YdkRuHDjkrSQhiokRLIdgKyRi0rSrCRMlK48PmEzx87YyFZJOagDq7JjJc7ktclUhEfooECoXDq78h1R5bkwZnmzZTcabbu2smnHa2N2/3TN15f8zKHKiU7KVEW+c7eE5yvXV+xzX37BlppbduLYMXvkzDF7aK5s4wUpCKrDwmbXXr2xYU/M1+3UNFv72byXprny9AASDfYOnLsJ+XKi7AQwBqZuaaPUSXnnTD9hKa7qoLD+dsda/ev+7BexSKHy61LdYleHdIUyte+dgsPQZ7C8o9B0MG7QJvz3p9vhIdKQ1zDc8GPq7Xe+ccnGN7ftPvXpkpjC8bffb9XpqiL0bLQrbR+l18eS8PB8bs7rtUAeP34D72F1PgodhtUZuBN5BOTzGhY3XxfCw4VfOJbmEltSZ5aFg2JKNLfi2PTm8RSEvB9Szp2AyDf4j+Mlv8Qne26V8cwaeWMzXX6SrsXWmBW+CPW4rCtc8KEIw+GXDwuaJEsv8cHwCxf+lInzOMKV9Hl8cUD47+AhN4hDQJQBRPrDgLBK5YgP+ZQyssSPo0ErpqGxUrseh/zZWMbFYL62LEEI3+O6ZwS+BIYKRxmSMgBfVEODN+vw1JV253KZSgUhPisDcVJpira6yq2jagOlW19flUyZkNBmrb6mOqfpduqKkO13lhVnxZqUp+pyyxxr3aq9yyGs9mplQuWO2eramgttNrkJe5Wz4nGFkugnOYeCovZSoI2OFazTaqqfcgxaYVayufkHbFNy6fLly/b2Jx9Uf1mwjXVZ5Mw4FenTvf0FORANAkSj5P18JkAEQwtpNpjXR/vh1hxpC/100Xu6gU0Yi9BoKux0HytXfF29PjmrxlGeLjwkWopoiqxV04nSWnWsRfgOeFUaq6eliq+3e7Yigc6aBUfSymrU49MTVpP147fkZHmiIEAwtLGVZs++/Op1++2nnrP3PfSgPfbgSbvv+KTNl+l8Y9ZSPqttKQiX1nzqYnaqZg/dfxLR6EwXGoBXj84gP7qv3yyEANTzQRAd8E4A+eBi0CU/Kgydd9sp+WV4E+Y4sLTAOUpeld7bBSagcDG6BKQLCL/bh4PqHfgHRNxBf+CgfPKwS5MUP5/OaTEk70HYU5baWP/5H9680up03JFCojnMZ7PZsqdeuGqFVt9mi6NWYY/HY/fZ+AQfZNDAdBVavUbl07fpQ4eBwfocBM6oFH+wzvnf/SDSHIY+rzccpu67dKIv849+DD1IS1i4DPQYb4N1H6Qfzn083/S7kz7opTT5MN6ZakVob2S7rv1ebI1bNgJHVPav4A8gKJgti3VZF7LKJ+GQ+IxnTWCGY/45gWKkfwOQ88/yjzgZ5ntgX5pn3igLCHJ2dM9MT/szAM7RD31GFgYsIL9heaa4mQKh97TZi41lLV8DHvMjzUyFK1T5ubWKoBYiyB42VzOFjhLEcOSmM/JM15dme6jkwMPHnYwarOzZmeNWkjBHNnERy9ryFckL4SJZsrGx5se+yuW6lca42pXb5arKm1kTldtb94+28IEV8GFDHWWyG31clrdb5AUEvwxV+KvKRi7BMxYXrsnal6GrOnALKtPnPjMDYUWHwiizLtmU+2jV5o49aGvrHbt48aK9+12PuCBfV9koH96MquNNN7sF7NuIGUB0CCkM9K9tm9JgNtaXfXrC70IXwhDZG1c0pzKjIkSlNmm1iVnXdFi39eMg5EV23kNCOKXB46DfdFwndWYuhqmLAMfqVeleBVtp9dRosrchpIhVYj1FaThexWDWcPL14NX1pr18fdW+vrBqf+Idj9rDp4RLdcvGZKX2+2lHK+faJ5TnleVV66nTnDw+p3zVcZwedEoGmmPi4nvEOxUdNcN1H9ipy2uAfB7RPvjtzRt/Bv5umId7FPzVUYyZCzYjJgG+M4g8TUqfgESe8K7AXrx36wQMhh0EO3XM4KC0hAVj2Q8G+74LBLJUX0U38vIUJzEU/VN+CPJms22tRQ1QGIq6U3miZJPTNTEi9V1lSR/2HbNkhRJwAJ55OGw8ANwdv5wLOEo+R4n7ekK+38dvuIBkgcMMkxCUj7vduMRKQiWU4Xyb35xfek/Ttzyn/kOSDJsUP0vDVHWrxUUjnIPe9A9b4PiQju/CFgNJa+DJMa1OPuxmnjt2TIIg7WCP6fZdx+ygeKbKIY8eFr1b9113TNli4eNPfySO47iDJ0kxbNhMzD3g6WiU3x0uFx/+CBfv0CjoRF3JGyvY66j6sGmL/KkTF9kwHijTY2c0OQi8z4orjSALZMixO9zXuJubTlKMvooEKneTF8eqvmbuF6awkbE8noSl8kA4cq7aL1ERd27L2HN2JrkAQt6GEn6joxz1GrfJyWO+1k0UDL3WpqxcFD/QYHySi3gk1ruv0aN8yZN+hdIArX3mQ+/QlEDGOMaqKOZWNq4qmcd15k5L4YA17ZffjGDk0lZs2k4thBJKMfi7Iaby6/VZ1W3LliWTTp2aV7ls5GvJgCUes67CdT+LPN+xhwFE4W7YPgfouy1bW0M7WZc/wlRZqwLkwUI8Iq/Atv7xut5Z6+ZO7TK5OI2hJA2WxkeUe+sOAHCL1qYabHWjY5evLajSdbv/9HGrj2Gpt3yGgCnPQrlkSw2zp84v2yeeP2//xw9/wB46MWXbpZ4s/DWr9qYUX51za9OuKr/traLVNbBmJ6SFMbtAA6o8dhFii6Mw0C3YHTmiBsqQHwqDTOKwMNgG3hHlhwuNF3crwbQXqAiYZ4THJ8snvaf8E+B3eHz3g8F6BKQydyEfbzAMuFU+ET74Ppgv9NovL+CmMOcG+CvfLbEcp7cGsy9dkOeor2FtbLTs0suLPr1XHS/aseMTNjMz6ccl/fIiAXl7/sLj5hoeHgbrFHBQvYbRFNgvzX7x7xTsV4dhcNR6ET8c4XkXefGL4AGc6Q6MKX7xC0f7Ez+mkmMTExACD0CwXbhwwZaWltwaRyDfd999/slNplh74kdeNoJPjnyuXr3qeZw4cVx5yjyRP0wfQQGkeoiPSqjk8Q/IP4M3QNpB3hDx8vVMkJSeYfkA+XQISepN2uXlZTt//rxdu3bNHnjgAXfwYOJTD5cRWR2I7/XSb6Jnaht/h6/Kj5NIK6s3ZIEue1poNjElgVuo6J1d4AWNpXRzqH/tjDqKZ21srNiVq69KaWZsI2gRkMpfigFWPUu63LAm6aS0FV/rPnbspCxyzmtv+5hdXriktttQJbf8htJuR2nHym50jvHxFlnaADvOtyWImVVhCWBzc90mpyZsZWVJcnDVarWaTU9OK6zvX1ArlFiiZWodC93syuWLlKic0i57vzRmFOtaRqLauNMRDvAWPW9tlezk6UclW7fs4oVL9ra3Pywl54ZtrC2p3vRlhL1qtZ9Fnm/EQYgwLqKHAB11RBwNgxbnxwhEMKw+NhNwTy3nzNFMyiVpmUKcPLxvwBz5J2ZJtiCWsk9l3AoKEF19kZ2pbfWXhojPOnp9kl2IfIe4J5xEsr4IVqxaqzti124s25OytCfG0XhHrEinNDFbPdvYiJVHxmxCQryCRiIlxafWs/K4DY4NDv6sPx8IB9BqEA6i62EAGsegCiDPw+dLPNzNA3Z4FofNN+EWkMcn8AsXkH8ehIPCBiHiDuafhwg7KM6+oOjeVdX2/KU2JyD6AQMOxr5ljTXWzLYkyEt2/MScBq6Gm+KnDZxJMCijlMdtwGDbHxaOXGfB7aR5LXDY8qIN8/Hj+SA/aD4YjvUaF4yEkAGgcwgg4qUwMVrFTUIiCVuEL8CNXQsLC76OiVAm/fT0tCyoUxLOJ2xiYsLjA5QRuBCPPG7cuOECnk9TgmJMrQPJek99LlnZuzwg8gkH5H/DRb0GIeWzm2feRT4B+GGJgyd8PmhA3fhsKLMPi4uL7o/QQtDR/4mDIz/o52NAkMcPw8JlgNDk+lMcO7fdWs3GHFatCON5KpXwYCyRD7lhOKIgJYWMAPL1zwYTKn9w4Iy4G5N8WKU+4dPvjcamp+Hmt7QUnOLjx4VC0Hxmds7xY90dxX51eUn58k1x9YEx2nPEZSG73NP6PjfTNeSSfARH0qOcNFsqT7IJnEkvsrpMoRxlpHzFHzLc+Zoa6+2tVkfKzZrNzU7YltOmrXQZHWWa7yvIAQgxDPL+CUER2gutiDh1aS9VISgLXEiMS3inKRD5iYhpjYFOlQQ5aVMe5CYPd7wP73g3AYJfP7EpjdTtjrSkVts6fQloNXpJxOJa1vJoVQKfz8ipU3D8aksEVjEVKR5Y2T2NM86nV/h2rH9hJmnqdCLv3MobvBxfLxWSJ3z9dR/YS68DIg7AsLiDeeXd4YB4uAxvwW5a/JI/9SXe4fO9GfZLG/4H5X2Ucg8TN1/mUfIG/Aa8jFxKnZiiskhKJ3lhOTGd2rXWelODcFvjoGKzx2YUpoSKkpaGYMRp8O3HWA+C1CZHh6PWN+B20x0WhuV/UJkhXPaLE2H58Hjez9+tQD2HoKEM2ihf1k5c/383P4TA2tqaLLEVnzpHwNGuTFNPTU1KkE9JyNX9nb0+LKukNeMsD88n9QUEOeUiyBFUAFP04OF9Rb/h+IPzZKj4c+JDWRzAX0Ngpjj+nP0SwZN7WIrjoAd/z1wEeN9zh1cSpuTP7BS3kjHrQCAbnpvNRrqKVAIMP+IjH1yhzfLK0zWNCfzIG/zSO7yX5Qkw5Ugzt50B0ANUWFdGuSKNC3AJ8ras5fjWP7waUjNOeWd2mC+jseucT5oyXZ7OxiehyaYx4vrZeZWN4o7gT+fYxx0frPGGBH5bbc+HT3wDG0K8w/3w1DndGMdeL5QQpt23vE7CRyRjhzkb9AhPskt/3r4oOeIjKts/eSpiQBauh62MT0im9dTH1uz4/KwUBSkHUhAAyvb2OEiQ7wfRABA01lEQ4hVVtlbjcpgkxDmbx6F+LorhXF0SzslFHvzQsdMrDZIG1mEFuWsxAoT1uIhaEXHZqXj1xpL0HTpP0YlXE34l/dWE24nj07Z47aqs9zYmvX9pRkhYXw3QU7lb8uZjMJudjpQBGoDd3uCmaNmAT/izmSXdkxuQf87DbpqjQaTLp8//5v0PB8TFJboB+6ff63+0chIclOZ2w/KwXzxnPBlEnMPmeTMkNil25P+TT2KkiVnwyDRcY7NlrY2GD8T6xLjVp6U9qxc6eH+mfNLQ3Ui3i+NBkK9LQPgdpk63W+/bp9fhwWmZc8PqCuTrC+34DSAsn0dAPA/+5oG8PD/aQ5AX4iHcARg7m5L8chQ5hDbWJ1b46uqq+yGEjx8/nlng6agRyTmiC19D6Lk1Kb80C4CQpieNuDIA+JWdSkdtA5ewzv0ZXPWMV+a74xLv3PXzdz1FvAjztOHkQx3zNNrj8POQBNAEoRcGjiJ5OdRjclICTwJ9Q0rNoujCBjQAWrmwzuiabz/qlOqVytOj5EWa6WA5ijHFlDMbzyrjNeWjCMRTWrDzNXk9IxhZ52bTNcqE01u05pfRS/siq7h9lN3qGJqgxL4D1vpfefUVq9dqbvXTMolORbXjlE3PzOpVglWKw8bmhi0tLXretJMLcQlmhHja/8AGtrK3OXm4vAAP+buVrfKw1nknLnmyV4GyUBw4I8+Np9SO5TrW8zGGux120q/b6ZPHfbYCSx8tJbGVW1jkQBA8YO97aK/J39eNRXTeVYqQUCWwdHtpmoI4yaJNjRZuFzyhYLehbwlM0zPlIo2MjWdMs49XSjZ/7Ji0lp6trmxYY6PjGwbS16g4l75txyamfUoIK/xqa8OmmGoZK6lRtuwb15fsK89/w16+cMlWG01Z7sJFZfhH6tUwTNmjBdL51BTKMy/cb4YIO3SdDgExGI6eL3FxQevBNlVIakBBxN2Fo9bhoPhHDcNv0B0WjhL3JnCGKAYUwhgLQH/k6NOt3LzU6KivrfuHUqrVsk1O1a08nm6Hyl8DCh6p7QjabYPDwm7bJDioXkel0SC8JprdIcjXN+ozDK982FFoRFsQH0ENj0JQxZfH8HdmKwdwOxeCm/XvV199VQy16zzkzJkzdvr0aRfkCCBPI2uMcj0/uTxOPO9x6husq5OOchHm/AL8kj4gX8/BehEXF/7D4uTxCAg8KD/Cwy8g/0w8hLNP+Wf5Uy40ZKPZ7NycjVf54EjRZy1C4WHqnbRprXiXZ/LMMqwLMgk2V3jEizmDzZhjTxUWNOvVCLSkoDCORGvFJw/8sFLT1Ho6Vod/wk9O+Hd8mh48WRNnipw17r59/OMftx/90b9h733Xe+2BBx+2mdlZF67FIsJexp3Gd1UGKkLeN/k12XvFp0ylvKtPMCvT6/ZcSLMWjr8v2VAadZMgV7WlBIp2+o96+plz4cQMNXXz48GSZVPTM1KAuPaVafeyzZ84iYSREEdRaNtJBLkUJHbqw44oh7oe2SLf2zGio9B5UgeK9gYxCI0mFFpUdLK9eexC+Kff4XFuBgpM+fc5I6oyIHhJlnZFTLZaqgq9kl28vmZbErzlyoiNjXRkNfExd+IVrVquWlXFXV5csadevmTPXbriHeD4/JwG6Em/cpMG44Mtk/Wqr5mjUbGekrfQB+uV7/y3A6SPPAfzCn9+j1YO6XC7aQbxDthty93w/ePejMN+cQMOCr9V2kHI02oYHDW/QfC+q/6knFRY0vIR6GKdPugaGy1bXV6TPtl1a3xisg6f8OipbARDYizp/Shttgv5egyrE37hXivciTyOAoN9aFifH1a3eM+H7TcmBtOmGT3SiSsqjGT4xS/fg16TJbS0tGwrqyueL5u5sLznJLAQ3vnLXHCp7CQIw+WFbPhFfMpHKcBh1dXrMHaFEeLhqT4IwYMgHxeI/MMfyPsNugiP33gG4j1wd4Ule6Ze/Hr8zI/7xeP+eJQdNoAhsKkfywjXr1/fmcnwDdGiPwoNirGSK58kL7helyVZ/wqZDyjhIkNM2PDkZamlFAZO+KF4pRkQgPwZc2x2Y/YUEqIGoBSMSzhfFq9/9fx5x31yckZtOm/HT5wQX2eXOTv5k0D3nfHKD6GJwsKRu7rantln+sncseNqtym3+KsSzFwpy5jnWBtysFaftMmJGRtXHFBG9rBUUJPFz21xfKCFOMxs86GVNKs9Ll4yY/1tZhPKfj0rfYPyqTt0o5+5QnAUQZ5v2AAnp/xTI4qwmS8NgsWaIsAI8UvxhuUDeFgkOCRgE7MmyRQ6mhN5FCXER8RQS+o4aH9baoRrS7KWFLdQ3LKpMWnghYrSKRxhz67BkZ69eO26ffn8VSuIiPcdn7UTs9z/XtAgXvWLbSqlos1OqENSS+9AqZ5ZpW8J+9X7IDiIVrcHQd9dpIfllQZIxN2Ns3/cvXAQfhH/oDgRdpi4AcTZL95h0u8HMAnSJ4YF5cApOfprT1YCgnxtdUMDng8x1CXIuW5YcdyIp+xkYfEYo+S1wLD6vJY6DoM7nd9BMKwP5QFcAh9+B+Pnww6CwfCUS8qb9uUZRoniznT32tr6zpQpFpfvSJ6e9t3UCCmfXh3I0/PKvALPlHd6z/uFAUSZlMPaMmvrbrEqDmG4fH0HyxuEiBvx4p3fg9JGWfk4+XJ3QOFeH4XlywqHH4I+TWUngY7QiZkF6go9cTwzG8HGNWhBHBRex1V/fGzEj9zpmQ1hCGQUaGAXV+rFNDn7FhpurboAd96sMKFKPAQe1jgXYLFOzsdSnnr6y7awcMO+6YPfZN944SWN3WlZ5Q96/FHVgVmB1bUN++Vf/hUJ1Qmbnpl2fBDkX/7ys3b+wiV78MGz9sKLL9nS4rJtbjbt2rUFm5095lP4EtkSyGVbXlqza9cXpcQsu6tWx30DHUvQzzzzVVuUjOHDKJeuXLGZ6fQhl4KEN2vkr5y/KP+rwmPdLkjp6LQki5Qn/S+WelLvugXsEmwviLSiKVZJoi3v0VlSdLRI1lKSRpQ6bmqk/Z0S4g4JNLZIroEDFqRPljLWM1+HGRnt2bgUl9PzdWtKGF9b3FS0gnWELxY62tpomyn5bQ4DSOibvf3sWXvsvtNWHyvYohplbWlRAn/UJkU49EZVym+q89333P3bTx0SglKHgKBb0C4fdjsQNMrDML+jwmtNHzBY34DA8U7gCgwr4yA4StzhEO2HNq86+FuCYEb0AXU4Z2BFKXxcXuT3GJBI/0DB8SCx/NKtbrcHg/U5Kj1eO1Cej3p3TpeBvn8YuFWfiHoN1i8ff1hYhOfTRpzBskLAgn8AgoVjVUyhYz3SvseOHRPDftBOnjzpDDRfTl5IA5TFTB1CKRxh5INFR1m7eCm+0hOHd+JB2+CVu35765F/JjzKjmcc5QVfivbJuzwM5g9EnHwawuGZ5Os4yvEMeJjq4dZ6rkz8EepY5tDv8ccftyeffNJOnznj6aDzlatXJKjS3ehpw5vKVXoNOE+v0jW8kizRqzzJF8GelCF5KMaoFKGWX72KHPEz8lj7wrGbLXXgWDrB4kWoc3RuTYL6mz70IZ8iB4/1jXXFh24qQ2kvXb5s/+e//bftj774JQnnqk1K0WLv18/8q39j/+v/+v9zofszP/1v7ed+7t/bZz7zRfvd3/uUraw2JPhnbXbulKz/mn3t6+fsdz7+SfvN3/gP9ulP/6FdubYklMvCuWQ//wu/bL/4i78q/8/b7/3+p2xZBkGxNC48K8pnwxWG3/29T9iv/8Zv2r/7xX9vn//8H0lZWJT84aMpfNWvfDhBvh/QzlQW5w2tX8lDH940onfcbraDMCXx5/yvE9fRGBUzTPlF2GGgqzQdNkcqcVmWtprM/AgAmxlEjO2CBsl20+bHpcWoE3Auj8+USq1QEmnB213bLAtPpTs7N28fefhx43q+zvqyzZQK9q5HHrQPvfud9sTDD9jcZN0KqpfXUXjCuOkwscsxBs2eunmvS89HhXzawfS3k9/R4WhtMQxea/o7Ba+FXlQBF5tUPK8sPz+KKAfvQZnkm8O+AYd+BwPXH3SE6YnlZBnJ3SG6vD79IAOV1bK23bBlO791yS5sJ7c4siL/dCkJ56bzY+BWkGf44fJA/aKO8TssTgBh+TR5GOYH0DakY6oXxo5gYT2Xo2MInYceesiFEHHAlfi0LRD4R5lRRjpOtFeYRToEXQh31lODd/Ce4mCYpHyCpwCEBRA38OEXyJcRv4MO/3A7uGb55PGNPIHIN9LEO3wPwGrGD1yD31MWfoF7pCOMeKSfFE2xft/z3ve6wMUyZvmCKXCngfg1O9CFoQSqfuT4qImy0UhKeXfalAdtaI/0ARpugmOtmo1qlOMKAbkoIv5Yw1yCw9l3rOtj8/M2MTlpH/2Wj9p4rWovvfKS2oi9UJIKrKtTHnWRIuHr814Pz5IA4bhtzz77Nb8r5U/+qe+xH/mRH7X77ntIArYixaJjH//47yvfKftP/8x/Zv/1j/yIfdu3fYcUxBX74pe+IqWxb089/ax/Y+RP/Mnvsf/6r/6InbnvASlEY3766mkJ8YfPPmo/9EN/0X70r/01+5t/8/9gi4sr9vHf+V0pE+NSKutWr09IJm1RURFdliU369C0vr7giEI9pidSA6SNBKnDpdopXMTGgMbx7O8kFfALIal16iCJECmPXAf0bHKDwMvadQdBVqSX4Uh4i6vDKq8CYUTSoGJTw7i0t1q5aH3WO4QDH2QpKk3J61+xCRHmwfmaPX5SxKnKjMe6qhRtamJcWWzb5YVV+/Jzl+0LL9+wr11bsRvcdyumNiI14OLSmn323EV75saaLaoB/I5flTki+vb7RXUKcEmd8qiwQ6eMRqkj7foBeXrd0vkq0d78Erhv5qAcg4kByXOKE3nkYW8eeyFfxo7zP+UZHUfOs/Tf7J0uiB/Z4kVwFic5+iqDV/mAX4Zj4JYvDxjEOfW/3X6Yzxvc+D8BzJUxkBRNdSY5PSTJ7a4lK4IrJQvyK42XrCCLPMnqrI6eF3RXedj0vDIuMgiahjsM5Ov2WiFPq7wLoP17I1v2/1z5/9ifuPwX7J2vfsQefvmsPfzSw/bwubP2npfeY//ppe+2f9b8ZxozI1KE03Wkvcz6DOEwCL7GCrWhr8pgDwLP0M7f5Qj3tVE9O039PbU3v6lv7v0lnx2Hf86FP+XgYPLrsgSvXL5kly5eUDs2xRjHZTmekBU+Z7Vx7rMmLuUqC2FA50w8EqYORrsuddzh9QWCrhEeAnsQdsLVT/Jp8u0CRFvhBsvk/VbuMJAvM58G30Hsh+G3X3nULabfj/kGuZpdv3bDLeQuZ8RHGUdJUDJo/HsdeuRimO1tptuLPgPAGPQNpeon5cqETUwdt8mpE7KEJxWkOP7HGGYfA5evcAZ+21555WUJwpo9+MADjsdjj561NSkST8nyFkUVj3TK1zsk09f4CgfxdP/FCS/q1WhuCv+SnT7N3olpX97lXPvmhuTCH3za83pISsupUyft0UcfsatXL9lXvvK04rCMs+E0OH3qhNJOCUfGTFd+ZXv0kbM2PzerYTXiN8Jdv3bVvvr1Z+2Fcy963bnkhgvZ6N1CBoRw+ueDDic84TiOaDQGTAyXCOsV8QECEXOOGIrP025Dps6d8vDM/R1wf/fbhQi7FRSUPzvViZ4+b5cNVnnsTPsLxy0pKvpfEbes0RFmhOu9IOZakqOJ+M7rTH3M7hMxJ2o1H7y9dtNW1xv29avL9tTF6/bqwoItNBu21unZaqtnVxdX7eWFFXvuyoI9f2nRlhvS4pDa4vpc7YrSssOA1Gg83S5Ay8GBAgSNDwfEk8tlszdfb7X0JD8//+ouxdkb9zYh0vO7k1dWpv+fgfcxgf9k9dOP1zV73Umhnx2vQ0AUHdN4CcgrcwpMqKV+iuPd5a+nSepQT4/NVsevqsQPIc4uVQfhn5QCnrOxo7Q+5e6e8h7Sbrdqy9dM/0OC46G2/1r36/a2i99r/5el/8E+1/q0LfZeSfVxMmzbtd5V+3Tjs/a3r/43EujfY8sTK77GzPoyG7iGQaojNIZ/OFGTG/JMzLgWFKu/2WrLYtYYlMKwsrpmyysrcqt6XvV1xBWeM+f+mVtVXHByp7TrG5u2vLyksGXhu+lFTtRrNjs7KzcjxswmJ4SGeBfjOVV4551nx5T/srC9jjAPzOqbgOd4HxxbCkgug/DPp8nDTroM9ot3EOTTD8KwsF3cs7pliloelzwOeZwG43haOWY8ZqanFMFscWHRj1qh6LH3yZPKOa38T/0iy16sXsCxwHTkjA1kbDrji2aFQrqCNq5slaSwst+yVvb++YUvfMGuXLms9l+xZ555RlbyNTv34gv27Fe+4n3EZ5gd12hn+iMKAeULD8dL/4Gn4pQ09ssVSRNZ8b0+xlzPWu2WnZPQJX29Vhf/KNj0zJT65ZJdunRB9UsVGcvSbqsefLWNc+mUy73xmxsbtrS4ILeoPiwDcvGGLbPxUply9I2jaMpXyAo36QDWY9u+d1Bw251u2RW+oAPwnITiIOQbLZ5TXuk3GjI6cJTBNHdec4/Gjt8DQVGCMQJRJkB6tC02XLS7fVtYEVGW2bwizV9/nZGGWWVdytyKtKi2tO+iiFOycnHM6gofWV6zr567ar/21Qv22WsLNnnK7H2PTNqTp+fUkHX71Fea9itPvWJfvbhgtdGSvV2daF5KQ4ljBoUt6241rVDsCgfZY5mydDfgUHTKQZ5Gg897QL01bfZKZQw6IJ/+cKC4O/nKiSw7v3tclKskCk9ObUK/y25xYhB7/1T5idEeDrAGGFRpcCrbnb4tUBnOrLM69TgPqwHGl4bY8MQmSfTzXl+DrNm3zU7fWkKlq/ZF4JAO2sRU5jAYRrNBur4REHg5bsLj863P2n9y6Qfs5fYfKnBJjj0mCmPo46hCzn1i/Q/sYy98zC5OXPJjR3wshLxiqhXgnbHOO/SJ6WN+cRE38EAZYN2ajWCsY7JufenSJVlUr9iLL75oL7zwgv+eO3fO3Te+8Q17/vnn3fGcD3/55ZfdkRb3gvwRGvPz8/aOd7zD7ueKUSnxnAMOHHHg5TR5HSHq/x8HbPlpj7NnH7TFpet2/cZVtXlTRrnozxByPpDaolBklowvxTVEn5baatP6nQ3JkIaVfCJVo3OEK1R7fsNnRQoZdMQwY327Whu35aVF+/Vf/3X7zd/6DfvlX/0V+yf/5Cft3/7cv7EvPvVFu3L1qveRRpPPmKIspE13rqDDg/TjO+DhOzt8CUf/ZjmNaXnaj37MvSZ6yfBHDrIkEe2armYlLlP37mVtLjNrd/ykxK/+6q/al7/8tI8j9mm8+93vtuPH5728JFNTXoW/+/f+m5/AlOcCd7Z7QdC0SzCjnoCIziQzZHCUnsrNSs/Bfp0vJSM9QjwJcuK605+HM4UFvTxeKh8YlmfCYxgGEZbSwyxgDhN1bpcbsUsL121VTKHFNfNMt6i+qy29S4saGZWFLqZd0EDmQy+rSvtrX33Rjtfr9q0P3W/vnj9pla0RO7fSsc/JAv/Kq+fs8ROn/Wtqb3/wlM1MlK1UkRYp5agL8y8VfMqVT+jB+OO42hsJQds8HoP0jbCd9tknfPD3tQB5DDoa14tO/3mPVBdRGAnCT796Thik/28NKZ7GVKob5fHneQKpzpTDhhre/WIPhoo0+225Tndb2vyGbaw3/Hwrg7hc5dwra3TpGmIf7OCXwU69BmCY335wlLiHhcH2BRqFjv25K3/ZXuk9pwh8MS+LQ5UAXnfJteM2xVhfaD1vf+XEf2WXL1xO65ZuFSlYeYSjHihTjE3eY5z2RGeeEeBsOmMtMy5eQaCTjjVVt+JmZtyCZic514RyHCzvxzP+OOJzdIxfdp+zaY3NV0zrppvJHMEMr8SfgHi/O6AylD91ZTmCPQZzc7M7NAkcAgbf7ya8rmWJvAhabtRE8HLxChvP+L44R9ncqhY9sNJR4tvi12trS/4VsI2NVdtsrFmzse4fWmlsrFlL6bgqtSVloMnHZJiqlwLOunmj2bLzFy742P/Tf+Z77fu///vtYx/7qH3oQx+yJ5940pU6rtnlfnz6DVP9f/iHf2gf/vCH7f7773c8L1+5YL/+G78hZWLLvu/P/ln76Z/+V/b440/aRz/6MV9f5wg0M8Ptdlf9dtFOn7lPZU963S5fvqI8V/3ugbNnH7af+Zmftbe//W32Ld/yUeGkftDA+BtzpfV/+6l/ae9/3/vt/R/4gJ9mIN3Hf/t3fIz8hR/4c7LWmfVqWeHv/f3/609wZo7OpP/c8cd7akb+F/EQ9jsqeAoBoGtAvuMPPu993x0kQHRYXH4ABRA+CINxAiKfPeHZO31hjBkIBXGOsCW9ZbnRsYW1toiBjcUSH5spZKXLuuaIWk8aExsuHpBmd3y8Ynxx9vmLy/bq4qp1RPT7j8/aO+6bs4eOTdixeslK3iE1CFXHvspENRIC+sM64zo/93hDYRjt8nQLlyBovzdNvk124752GMzLx60cFIzrCGM/xe5FK8mllHvT7w8okSlvT+v5+qPXLdXPA+WXwr3fqj90OukDKSsrnC/maKIEj6KB13itaFUN1jiWpJxSHhmkfG7GMfyGhQ3CYeIcBYaOL/Xh//7GP7B/t/nzepOSEsI7fnPk2fObsYlXmq9aS2Pp0cVHNLY6LjShCeM7nEZ9Rv8E4Y8lDBNDiLPpLM2oVVz41mRN+a/y86+EcbSpkr7ehXDnWA6zb1X3q2Qu+afvRKd43LrGO/kEXtA1fnHggbu7oLZUWf+xC3LvBpBCg5D2xvqldF9KEV04mscnrLmoRU2kBMzg9PxyFlKzuxx6cXqENvNnxWfpiyVXzoFz8Qo7zDnK9fTTz9ijjz5u73nPe+yhhx72/RAofyiClPe7v/u7PkMzP3/cESMvcEEIX79+w/dVMJuDEvgd3/Ed9i//5b+0t70NQf5R7+9Ly0s+i8PyTE0GJLM+Fy5esgsXLvpmSq7wZa0cpfKnf/pnlFaC/GPfLLy7Pu3vioD4zZXLfCN925ZXlsVrlnxJicuIjs0fs//kO79DcbkauG2FH/uxv/8TLmCY+5eV4fP/Ej+pEXcbUmRJzi2M3bAYiPlGj2d+b3ZJkvEckA+PgRQwlMnkwoGIE/6RF+BhO27LStKWZkQ8Bn9TDb7SaNviGp+Ek6VMB9jq2EipbyPlugysirG//eycNP9y0Vak3X1ZlsG5y8tWkFb46PEJ++YnHrfj0wWrlbegnvJR2dBSjHBLjdHuw8rFoKQNFulsjtUbC9D4MAAJ0/R3tE8WkIOg81FhsF33zYdo7HtQeBLgencX6fUimvN7JFxI407P5C2SkH4Xr9386fHbaj+myVD4VlY3/Vzoyuq6NSVomHEZE+MZUx71KS6EUL8RMyI/UAq0yDuPY/49xd19PghuFX5YGGyDAPyvbl21H7j6g5nHPg7I/+KYmMBJg73cvGD/+ez/zi69dHnn3DUCKsa4J8lwiDoh0JhGZFoehgodsZDcwhbz40IMP5fsVn66gc1vAsOpDcjfNyllftzEmMLYLZ53nBFmxO6W7+MCPITTMNrcKbrvBeWpfP9jF+ROB4A6qx1Y3mD2BIt3Y6Mh2nCbGksdo9ZlMzHP4qvs+k+fNE0XxjBFzY7vUQlu7i5n3DJTxr3qXNTCx7tu3Fiw86+etw9+8IM2NTm9oyz4R0rGSj6l/pWvfNXe/a73SFAfk1JYtVOnTvt6+qVLl33ae1J9kT74yNmz9uSTb7cvPfUle9e73iX3Dp81WlxccJ4yOzut/jtnV69d87RMlyNDH330rKzxh5zGTz/9lNK929797ndJ6+j4Fbf0Rc6tH1ffv3zlin+Mhz6ColHTGHj0kUfsscceEd4IcsmsHreoSIjRb5Pj/DUZIdyTVpA0U9YE0o05CKU0GCHSXgbK81E6wOCAibTDBhIQ4fkyiBvx8fcBKQjNLMIKfaY7ZGGXt63J+oo49FZ3xNY3u3Z1dcWWpWWxIe4dIvBEfdzKyqvY7ft3yREcT19ZsJ/64nP2sbmSfdPZB+zh4ydtZFMdqtazvorsbxXF0KsqL1ka6kdscLRtaWb+jWoUpJ3ZjzsL+9FrGECjg+Lv0lYEGmGTD/TMmK/XTeHQ1UUcELRPdD8MDCs/2g3YbTe1mZcvPBDeufXrlIXwEmW9bBfugdPB4H03Q4Hd5AG75SYAp47ibvXFbJtdW7i+YIsLyxpUPVl2YhZqV+4gYCamIqFz/IFTNq6BhpAgn0SSlKfGmtMwHP0zaB1+AXkc8s9APt7tAnlGvoP5gdevtH7N/sJlCfIomt9BFxDvOSHOb2m7Yj//4L+z679z0d7//veJcZ11azrKZiaQ2StoDG1gpkyhs67NfeVMPbIuCH7+AQo5IPGevXTL0whLKCDCB58DKBcgz8TnUv/hHWEaeZMnfncehI86CTMPWFwwcRg0Cky+f+zXVncK8vQD7lY5+0Eav5SJJa12YF1ZOHEhiwKMb3FfuXLNFm4suqBkNmbu2IwrZZwy4GSBHzuW4GfscZsabUu7cZ0q/kzRcxsfMzBMeVPHa9duKN8rvmzzrne8U0L3mBSDMYV3XGCTly+7CDWnkXgP6VA2yJcAPlNMXGSkurPyL8pS3lD/yW5fE/8gv20JBL+hznnULh/D2qeeKJxbWxv2yivnpTyw7HNaHVHyStGJg6Nf0FK+P2irK4XhirWaazbSaC16E8LY2KpPLDYRMBWBMEdo+0L8loiSXX0H0X0A6jcx2V04qAMQFh1msONQcKpYijdMKOTzzj+TE/nh8I8jHYNlbVE/Mf0iROEzcuwLkGDoSwC0utu2uN6266tta0j6PjI/bvMTXA2IstKRpT1ma42uvaqOxO7zk7LSj0/XrSA9aLM7aleW11wZKFTH/CKZuWrZ5mp8MEadgDo53cSMhtTrbsDN9N0LB4UHbf3O4n7TBwUuvpmr3kUGqlbqiF5BweEFeUqTRyG1Oc6z9nxx9EnypeNuSUKgTMbxRdpSdrDwik/nss/jkILc+60Kc8UglRUQCqo83X+9syUmu2bLC0vWl/YuLPVHfL5UNGozXMk6XvHZnjK3cmmwATCkApt1VCmeYSx5IbS3zOQ3DPLxgIPiHgUG8wXImynM/2H1/2H/3Y3/TpHkGdEgbT5JPPNLWAjxnPvpB37aup/r2BkJ5Xe9C0Y570wQoAlJSplc2cnu4XRFad3Xt7HgYaQwXmKyUzxw3o92PA+rV8B+dfY8Ip8sTigEhNFuB+V7+0C594Ygv1t5HwYonxqm8cF7mjrn2DAWd4NTCmsbspolyJwfqH3UH5qNTT0noc8fVrXzIb1zDzm3qiEPktwacQuZL5nxzP3oDb8JjgVTvtGRbqFjjxi3w7GfCXzoreDHZnDyJW1sagWIU1Ja8OYY6vISn6SVzFBC1vaLY3yKFGWjpDTcPrcppSN9ipQ6zs7Oqb3LrqAsLV1Rj0j1YxZhZmbOf1EG1B18fZ/lJe6r6HY2ZVRcVZlrVvhv/86P/kR/m3UGaRejaTSy4B7C2o9yUZWsjamEVw5/xeE97w6CxDwFqf57wBsyc8QcJhTy+cdzPiv3y4ibh501VVnWLnx60tqUf6qZGl8dAWbBuvm2hMLKZsu/+Uru3H1bFLPnvSTBPz8xKc2OLxRVvKMsLC/Y0xcW7OIyu3NHbEJhZXUAGH5Dg7PKBxAcVTqASjuYRHcMDmqL6IC3AgRmR50NgFKpT9AukfduPqm4o1Zub/rkyIN+kFcSRH/1z62tjvW25dQ/XanUH/FjhihZ5Lt5HghE24kf/S4YiZRXDQWm8vgO8LLadmVp1Rpishp5GkSsg5etPlG1qWm+xVz3dbCKmMAoQlw4kR+M2JVK/eMdl/KnjnvhoPYahKPEvR2gX3+6/Wn7xOYngjzJBQw+42AdOAR4TqB/e/XbzF7Vs+D48RM+Nej4yzGNjADDGmJNHECIYzWxdogwA6AbNc7Xm+fB90EYjDMMIpxfr0rWTgGRx63yuX1Qvsr7Xphav5t53xJUNJ8R7bZbUsz5iEzDN65x/bZIoXHD8WA2LNetrLHH50MxsnwjOeNYPJpn/0S1LOHEc9UFpQhwX35XdOXb38Tl3HWrtakiOSXBd8F7ngYDjQ+SNFsb1lY4a8/dDm3S9DjN5oavSXM8zMP7XC0ry70jeSGBTJH8rq4s8SScM9mTGb3u5NeS8tBorOl3Xbg0PC5Cvc0X1JS/KxNKAw9k1o9d7IxJIW/XpPAy/c/SMJ9M9TVypS38t//3//1PqGqKFJ2XaaSYAkxMLVneiuJEC//k8pDCbu4MaSBm8SlGUYgW8VOS3QEUZeRhWL7A7pDLgHh78kmF8YfQ5itpHTmujGXNk7nv7Y40P8UpwKDZcSxBwf26Da5ulXAviTb97rKEhzpZZdKnWkZHxmxhtWFfev4b9vlXLsrSHrEnT520s9PHFL9iN5Y37dyVyzZ7fEqamFBQ0aNcYkA1hlfljsO+NMsxiKBR3gXQkVDqQnFDYHoc/SFEgbSG7k+Zuz3Ilx39gF+m2PrG3cnqzBLifXcs/0hqeNmBG/0lpTsMJPwTHVJ5SCHwoK+zY7ovRawpIbNhy4vL1pOlyDW9fCa3Whmzyalxm5uftdljszZWVruCgwaY1A/Phzydznu7sdMSiDrmIU/7g+Cw8W4FQfO8A7CCPt35jH1iIxPkwEG/OIR3ToC70/sPTv6gNc7BNM2ny5kSZWZiR4hLgGOJYnkzjc4ucmjEO8KMZ7eM96FX4BwwjK4B+XqmPo3lsxsfxSuOnQFePlJE8fPW8Z0F5al832hBfrfyPSwgeBFIG+srwqVv62vLvhOdsYbFDZ9hqppZwpaEPHy8WuUyGfZKSICrmdRl/JdjooWCLGgJ2OvX0/nrzQaGFhb4upfRVN5jYyMuUNfX2ES2qpbYcmG9qXCEd2NzzXfEt9obkhfbirOmfFY9TqfLl9w6EtxdF/5scIOEUJEpdz7nyto6V7ryEZT4rCnT8CgsLSkLKAl8jZOyyIO6YSQUpaSgxKaNmdz1LmGNAaF8uGudS2xYomJWmc+29qVMFP7u3/u//YSvhW/LGt0uSVipQ/exRmE4aX2SRo6G3nkO0zIbCAd1hAgjakqffoOpUcHw288NQgxAjiO45aO8duJ7SJYfv4rqg0J10/B1rY172PtY2uxQYvrFpOEpdmm0b5Plnk2MTtp6Z9S+vraowbxmhfK2VflKTbduBdV9dGvbLonJ//RXr9h7H37APvTgSTtTG7MNKQBfvrRoT19esAvrDTs+X7cJKQeVImsb7FpPTOL1gmG0A3ZoJbeHdpnzOKOs3WhgSEAV2EAiYUUYpE+ONghmE+5wQNpowygvIMJwfDKW6X2pX3IS4HLyVSLKVWtKuUB7Zbr28KUDqc+h6Ufx/JIntz7x8QMuEWHTlfEFI/WxslT+kyfmbf7kvNX5upnSclyGWqg7kKX/FzR0uoZpIAg/j6+BOVjvPNxu2GFhB78sL35xjCXOaz8z8lX7nfWPZ3USRP2GObr0ECE+ulWw75v4Pjv3mRed8UxNTrgQZxqddUkuZEFgI+CZcidOHicEOPjA1Lyd3HcXhvWhqEe8AxEn4uddPh1lI0BxvHsclZ+Pd+dB+Srve3Gz2+sJCLWWBCSWLldkY/ViRGDxcnkKVu6mHynrSZiuuwCsT1T03pBg5nTDiufh+SiP69ev2NNPfcG+9PSzmSDs2Cc/+bu2uHBNAnHUjh8XjcXfej2+d74l4chXzmh/9VuUAFnbLjDUkbdkOPhUuOLS2UfFw/vbbbWP+IKUCza3IrTpq6yFw0OYLQh+WRwr+AbOjowBJB7HUzudhnhA22cZMIuYYcCf1mV5iWl2Btfk5JSnFSPxGb9XXz1v01PTfhSNpSbo5TPozdaK+gsIqwhF9nXRHoRi7TEYeFobvakTpfFxeCD+Th6pk9JZ493/z17TL4NNuGVWnw9yJ4XIKW9H28OygYvbyW8XKNHL0T9/FlNI+ZKGPElHGGnJuG+9Rs+WZZFf7vTVUZasXinY8alJOzkxZz1pYsRZbTXtq1cXbbJetomRsvXWt+2ply/bppjT5FTVHpYQf3B2zKbVQOUC6xysl4vDoVmoXGHuikjQwNHxX0KEyWuYh9+l63C4qS1zkG+TNG0FhaD7bntFFA93bPfCYPn58tKGSqbH+6kNlZ5wt6zp/Fkbk4fPCrikAA/s3d180yY3pclmjXJBghxOTkfqkP7cS/k67hq0fp+z46c22Rq19eUNW+N8+BpTaG2rTjCVlTTkmelpK49X1HwS+MLfLbadupJHajsA3+STb+NEw7DwwgWkOuf6dOaXh/DPh5Mf4Ov7qVD/zxUcxUOAclQHIU18cGf3L8d8mKrjfGtNmj6KB8e+nqt+3b793HcmIU1eeZcHwnHs+0GAp5lKdzMjM/aTs//EfvZ//Fn74Dd90HcJP/DAA1bx27bSrnHW+mBQXMS0o/SoDC8mqzfjHp9BOtxtyJcHDaGx8yA5FDHanjgIewQvQpjdxVxEwxEjwk9KSXns8cft9KlT/vGNbyiMOCgnfMf80cces/vvf0Bpu77RD9o/+cQT9vIrLyvuN+zqtati8GU/v/zII4/YA/ff5/h4uZn72te+Zi+99JIrneDx6KOPumN2g3Auw3nuuedceWLp4u1vf7vvsCYuyhKKFRsMuTCH0wWUw3Eo6kqdESTUh5mT6LfMpnDGmvvoqQf1wZ/Ler785S97WcRFKeG++qnpSQk7PmCSlJarV6/JUl5Sf+RWslEJuQ0bl4X9oOrpF0HJjfKb9V1oTF/lyGBHFm+5XLWJiWlfO2dqG6sUvsxlK9xffuniDfuDP/iCfeRj32oPPfyIz6JimT//3LPKo2Dvfvfb/DPVSXnqWolPlpZKPiuAxc+UO32UjsgOefiSSOlDSyipe/M9cAns0SQni+LvGABsSMOwSEoAkVnr5qpZ0U1/oaC1OU4nq5n+n7o9bUl08SC9Mz6RDWOqL3eul8o1yZQZ0XdZwn3G18n7MnA6bWYOJK/ZZT1WGJer2JgQGhNCfKvbd9Gp0DTVyJ+XlZ7o37ijQmSSJaZCu0BgMC/KEMNjUxoV6jPdlRzTLJGO/6l4SoNHPr9dcF/iiGLsJCf9Tr1I49IkCQmFqGjuWC/Y7GTJHp6uSRDXrdcu2uJq165trFuz11ZDdmxScvkjD87YmamKrapDPHtl0db6BZufrNo7T0/Ze++fsXl1uO1ewdZbW7Yqba2njpZ2foNH+gVBr7Vw9KrIMzFmx/yOww69hsDNbYKgYgpybxhZpGxuzmunffSbf94BkmTKikL0T3XNwr1NnA5JqLPp0vsm/XS0ZqXR+o4bG61acaSkHgCOiXYJJ/JKznGIZ/+jnaGtaA8GjBpXAkas392yzfWGrS6vWkPWIn1jUlbi5HTdpo9N2dTclJVqZRuV5k4SrMTUd+hPlJ1+o6R4ykPQwQVCQnYP4HdQWN5/h6b4exrwytrK/ZMfR3eWl1fsupgsU9mbXIYkBaUtwcMv78w+EL7ozLVpT7TfZmcLjyahjJAOlwlpf0ZoD/5GuNwTY2+zl7/wihjimAQIl7BwGcukf6SC87npe94TPp3o1XLEwdxHofvhULr29J+7AN5PBtwg5Omfxqf8/P+UPn4RfH/0xS/aV7/6VV/TdH850ixKGH7yU5+yr0uwLklokwN5Rpt7PvqFyXNk6dOf/owUg294+6SgLA4ps+eeBB033X3uc59zYcx+g8CPcJ4Rwp9SuX/wB39gzz77rAtchHjUBwWPS08uXrzo8fEnnHxRFBDMCD3Kwh9HHigtCG6/UlXpwAyF5qmnnvJyENhMOzNOuLZ0bW1FisXz9rWvPusfqMHyJE9oRh03pCDEMTPfZOt/LHNICGp8IbhQvNmhzhhtSRHYyj5fzXo6FjTXJfNJ0HJ5UkrLu+yd73y3FJsn7CMf+ZiUm/vV70Xbqzecnr5JVvxNokXlcougzAY/2ib6EkFOLeQN6H7ZnxsP+kNws/6OFc2UOiyhxPKs9+lEQz4kgxzrSm4whY/jgyzkxkU1PgtO/orPZj78KRp6QnM23zElT7lMqzNbePnKVVfA2u2eyhq/+XvktCvnMcnQL5x3hpqQ4g/GROfId6Y7DV6WHAzXO4cL79QxvaeACUxKhPTyj4BC5D0IUZ+AbSkyCJLKaN/mJqrWUiMtrm3YwsqajVdEWDcS1LFkwaH4fP2aNFF19g9Jm/6m+6ftwSnEi7S2ftWWmwW7vNm3q9Ie6yVpcKJvYlUqU3kgANgUwWCmgmhvaZANmQW5A/Ba8rydtJEm/+vT4d6/mPGBJqyJ8pysbNrWhawnSD+3gjRNniIn5k+fSY7TCbJDRVsphCP69VhJ0FF2v7ttmxtNW7yRdg6TV32iZrPHpP1OjbvFimWEFQnsNwYG+1G+zoMuKcqJGUe62CmLQAbo/0AwehyQxkXGwBSWHPmlNeXIn3gMeG5HY1MZG2nYDc40NhvPeCYfGDnxEAIwpc31TfvhB/9L+1+u/y9SRIUbfCfIyTR6OPzzAj5zUsHsXxz7Z/aJ//BJvyHrAx/4gD0m65Pz4OAQ9cqqc89D0JlfrEOED8eF/F30g+ZYpXxFi696Pf3003ZS1ur73vc+e+973+tpsXb5RZhy2QgzFMnyTbfZ0QYINpYZ2C/AM/lgPb///e93S5l+idXp+GDd6RmFCEGKVQ2dueSEo3uUBW7QnH776U9/2usCnmzuZUmD38AZReAjH/mI32CG8oXV/dnPftbvIecLcNQFfPmcK1Y2/eTrX/+6KwD4TU1Pe1nMPnxRigzP4PPOd75DdZ91fDlf/dnPft4WFha9X3zXd/0J5fWE3xFQFm9EMGI9c0c6O86ZLeLbFak/F1UmS2v0c/Fnd1i/6kTwUAl7RtHa6qYEYNdOHj9tjwrPem1C/ZaxY17+0hIzHzfs9JmT8kPRUYcVr+BIqU+Xa+j58qtoy7Dk4ikfnRQzqidmCoSDpKTehYvqhdLMBuiaFNap6Vn9TsnCryqvkupVcaufb6Vz0xz7s8Iy552Nu4WxUeOuddbBXZnx/lTR+JxwVyqNC58RW7i+aNevLdjCjQW/lIZl8XptCm45CKqwAv2OUQ9OncErBGPNmCuEBVLYze61Q2JaiTnD1IWHKoLmEtn7VFxC49BAnoF7wDB8e9LMemLufGxF/cPOzE7awydmbVya1rmLC/bS9XVb747YxHjV184/8uBZ++EPvc8emTGrjI9aV51wU8TvVsY8r5cvLdjPfOlZO3d92TbUyeCNDC7OP5L/NrMO0lwTg4Mpp5vBbhdeS9o8DNIm38aDbhCG0RpASI8YiiKCm/OTKE1onEk7pp9BBrK8Odf9gfjQz7VgMUYsANbG0ga5tuROy/oj0py3GpJHorULdrWx2rmx1rTVhVVblzVeKo7Z9PSkzc5PSYizG73szA/GSP7hhtX5IAh6hIv0PAfTRXtHw8dRBgM+lAfqhSMufvzyjgVEfL7ljDDAnzyxcrhnnGNdHOd65zvf6QwZIRHXlOIQHA8//LDf48xZb6ZMmaZdfWHN/vb0/2lXUGNx5x3LeIN+ijvSH7G/d+zv2B/+wRddGCFokvU96XgjALzOcvcKgM9+EGHQmjYJ+gfwDniY4iIcO2pH/Ok3TCWTB20ZbUb6lEe6Sx5/0iM86QchbEnHc+p/aVo6FEDy4Zl4hO/goLzw9/6jMvyzuorPO8oAeXzmM59xxY22YOAQh3TEo3yOXzEdz1WlTMejjExLEQm8cUzf05/of1/5ylfsmuKyhs07+Yhy7tjwRdncVsYRrPOvXhB+RQn6Y25hwg/mjh23h88+bmcfedzuf+CslKD71E9P2+zx+6w2MSthV5SA64q3cpphXIK+bpNTszY5PaciOKeNEBa9CyWrj9f1W7BXX3lJFjtXCztpkNU+i4B1TD9vaqwgXBGk6aRWWvZk1pYPrslY1rtwFn/nCBgCG3MAa9q/GqryOPrK0TIEMFPxxHFFo1CVIjKp8TWrsTYn5bXuywEsK0EaeBNKwcwMys+0twGzZosryzYq2vLhlynVb2Zq3tqtLdHskn3j6y9IsanYo8L9vRqrb3/yHTY1OSPBvuiSegDUkFtoeghOXCKAOxUGTcSGsobK/DKXh/38Dw0iKGWk6dXk6Gi+nT8VLTh63ofFqaA4FLOFdShLsSxpOz1etPskzCe5f1fC+MJ1WW8tNmO1bbKssOkZm67XfFCN9ETD5W372rnr9vsvv2TPrVy1E7WiXbx8yV66cNEWFtkZKe1ShKWcaIgRCTHX9lTvewGinfkNFxC0ZJAepZ13BTW1Jj85+ZGFZ5P+00/6PSwkfNKvWk6/PQ1IPgTEkkbLP2DT7ctJkHe3k2P3KfcVr6+uWXOj4Xo2m7KmZiatUq/ayJhwy+qcrysuT4uAPJ0GwyPdoAOIGwzY+7kcQDhl5mk8mMadjxGYzpgzZxgWTBjAMkKQYumQhjJYk0YwMGXJxhysIXaUT07Wbf7YnK/FLl5fsL/a/xH7kem/aqV+aXf6PCe09zxL2Ne2x+1vzP41O/PifW7hHT9+3Nd3sbjSBqBUHjr4mwHybRh0l6fTMNoFQBAC0U60CWkjDe8840IQ8owVGGUQh3yBfN7484wABjw+Lstvx08Q5e+AnhGuIfRZH8cSxoLHkk6CzQej/5JP4MY0PYoYlnscGwycmDFCwNO+ONb9URhJx1oz5aFMgwozbox5eBrHeRF6i4vL9tJLL9u5F1/y6Xd4YVkCsT4xbWPlcQnFcVmpKACj/i3vmdkTNjvHqYdJm5ic9XgoCOSF1Y4ywy/ygWtR2e2+uMRVrF/0z4W+9NIL9kd/9HkJxJdsq9dx4enjRvEZaX7ZmTows3YihuOKpTs9PS8F5oR+j6u+M1aq1CVoy6IlewJSmxIfftNVvijSa1KgUSwwAlEEoCHKDZY/bN2PyLlVnix6F/wyZLDgxyXAUVDGJPQ3Gx27eOmaT6WjADAup6dQGpStBhwXgJfHCjY7vY9FnsTKLpN1XB1ZOb34U/LcA8P8gP389wcvwTsOAz8vzH1KXf4JUry7AZxlxKn2wp//zS21Y7LUTjPdWh6zRrNtl5c3bb25Zp2ttm2rgUrFip7Nv7J27tWrdu7Col1b37DaeMG+9cETVpTg3lS6lhqWM44xiKiSU9sfRHuvY9Tz9mCXTrcP5DGYT/59WNveslyl8WT8t5PcPfQHIxJNRmAqN+d9MKRyHWfajlflwyDtI8x7GlB9BHpbQnxTv+tqBwnx9RUX5mxg4u7tyakJq9akhUvDTncP7ArTgKDLLet6C4B+QUNnLJmLfCOc9/DPp9kZF3oGfxgG66E4GAiWOIIcyzufzhNkSiR0j70oXKgxMVEXsz9jTz75hF04/6r9xeW/aP/i9D+3h4tn03Q68iQvxLHW9f5k+e32P538f9uZP7rffvu3P26nTp60xx971B595GHP08eTCoSJpeodtX3fWID+QLRHPAMxzQ7gwzth9Jl8OhztFe8RzjPp/SYwwWB/S3FTHM9HYf4rF+G4KIt4uHw+lMtmQ6bHEb5MmfOVL5ZcELyA9zE5pu9jwxr9x3HM8opWw4+ZHWZ46G/MJgCUk/ASDvpjvT/hU5CAHbdHHnlU4WYvvnjOPvOZz0rA/pE9/eWv2Esvv2obsqD9++NMmUvAgRbTylinc3PHrSpBXq3J4pbiiWXc7rSED0rK7tjgZrXJyZodm5+269fZfPis3DN27qWvKs+28hp3Ye+Xx2QjAGBJM33kCPpJgZD1j/Cu1aaV3zEpEPNSII7pfcbvEkn1RMFCSHc19lrWbG3KyUjocpyMGb8t3zzHLnXW9oWi0w0hzj60YrEqxwzDhBQWlVWfVr1GpRB0bGOjKWHOETWurK063sWCxnh71TbWb4hnLal8LlCq3CzIqVhaE0+ECaduoj8aMTHa6DiHhaPEzQNlU3GE+a4Q3yV+4JF3R4V8PXeca0xmY2hqvZZtSWPaEsEZE/OVEXvs1Iyd0mB46XrTFvi+ca9hm6Novlu2LMvusxdetn/9tT+0noT7d599m/2Vt7/PPvbwffaetz2pjnzWpzN90ApfGDADJJVNHTPE7gCQ552APG2GvQ9C3v+meHp0Ic2sC+tNrDv5O8xETr8cCeEYyD7ZDwXKSH2FKS9ZnBosaNz0CbcQ5DgjzXPfrfMNDbB1DZZV16b5JjDfCq6U001ivhaJ1pwbC5E/Lup0u33PmWKWjmccuMVv5AfDwEqK6U+vi6wd/xKUgPhY4ex4ZncxG5TwY9cy/SzSYK2HVR75x5o8gBLgVpSe2Ul+/MRxu0/W9I1rN6z/pb798/I/s/9p7n+07538c/atlW9Nrvqt9menftD+57n/l/2D9t+3P/q3X7Q/+sM/EnOfc0XgySef9E+DIgzo75QdR++CfvcKDOIz+A6doCvLH9COdgmhhSM+bQSd6WvEJQ1xoCvAc759k2WWrqjFj/jeLlk6gGfy5EwxfljY3v7Kx8sknn7xg8Y+I6h30pEn4UF7LFfa5Ju/+Zt9lzwb8tjxjrXv92MoDcs07KpmacbTq07knzZUajypXNowTwP2VsSMAekph1Me7DRnClupPW21Om7f9m3fbk888YT32U9+8pP2S7/0S/ZTP/W/2S/8u1+0F144Z51u2h/EHq1KGQVUdFf6gizuqhRSxmajuSHl4botLF4TntwIyGUtGxlNxKOPz9mf/tPfbU8+8aDotSal5AUpAhX74AffKUXmMQlE9XkXwmyckwIrI418NZr8N5QJNqJxE2thrCZBy33/J2x25pSEPJYxdN9yZQL+wU53TuMUx1TXghL6VD1WuNp+lGdwSwoZ690I8empeZtRflNTJ61SmlLdt9Uer9r583wsRXLm8UftxMljwqhrV69dsMXFy7a+sWDN9oo1Wpy1X7Hl1es3C3J1SdcionP6c1a5HVABrGUKM2+cvDsIIs9buTzwilP7ZM8w5ixQMKzMYfkE7FfOIHCT25a0qr6YeMdkmakcv1MbIbOlASNt6tj0jD324H22vF20C4urtrK4IKu8b7Plqn3TfWftBz/yUXvn206JIZatPK4BOlKyyXrdJserajSmVdS+GgSsiYyqI6X1FQZ5V52nc0scDwuHaZv9IHDI0yzy4peBjxuW/0Hl0qGTxU3fSi5f31TeQL+7BaQ05J0UP4Q56++smxV953vFSnJlDaCCBmlRcdigwt4LimETCuvh7Ep3zLIBpxyH1iVPEyDCw38wPA/EhW5AMPZgzPgjuIO29PmOmA1fPlpaXrWrV6/bi+desi8//Yx97vNfsC996Wn7hhggH4MgH9b/WPNmOpTyYezkR/4we/yiPgiFEKzcRU1cRfB4pLnvzGl75zvfJYZats995nN2/t9ftPf+/jvsvzj/n9tfOv8X7c+/+Ofs9L+fs0/9fz9tP/dzP2fr62v2yKOP+OasD3zwA74myxfKwAsHUBb5g8+bEcA7aKj/3C/qBz3z+xtw+EdbAtEnPL36FrQgHuE845/CUlmhYAGRlvgIy0hDuaSJaVzKJC7xAOIgtPhFCD2sPvJt3/ZtLszZXY5VHunIB0WOvRLksYlAJ3/lQ3mE84uAjz6FhY91HuUleoCT+exWX2OZuOR76vRp+57v+R77kR/5Efsbf/Ov2w//V3/F3vOed7vi8IlPfFK4rCktfTD1Fz+qOIbQ3Fb9mn5ZzIZct8eObpQljyZckQ2jEqzcwpY+dzs1XbdHH33I3vued9qZM0yRT7i1PjlRVzrGRRob4IuFXCmPawyUnRacZ19aWnTHGfAt1XNLOLF/gJvnWOfOmsOB8lAQSkVVeou72vm0Kni2FI9x19dzz8cy+4PGxIfYK8SXFBcXVuzKtQW7eOGKnThxxp548u2+JJWUPNql5/upuFeeZSrOkU9MT9rMsUmbPTZsal2YpWkbOgLSMxhtYCwkhTBI83c3IDorwGNyMMXkR9l3G7iuTyXKPhSJsOz4UWOMsjGC3dYSDkyvn66P2YlKzUrb3MDTsmtXF63dbdjU5Kg9fGbSzsywQ5irh6iDtF79Vrh5iCqoQmzeQ/nDuupTR/1RvZiGvJPgbXYbmebbYxgcPd/d/FK7RtuSRzjCjoZrPi/Siso+YAqjslJGqxLi4xLiNbm6jY1wnE1atd63tmQxSWCLJUiIi2GofSTj3ZqngXbzvdkFHESDfLw85NMQJ95xvMNMWHPjGBKfT2QtEaubvsImITYfsRs4/crJ6sUCR4CzMxyhHMIjIHChjAjDb8dffvj72qF+YbwI83eL0X7wAx+wxx9/TAJkzL7xjeft2a8860eT4BcnxMjfJkvv/R94v33kwx+2b/qmb7LHfZf6jFuDXpbyVEFeVlh39xoETsNwwy/oRh1g/mGZOt0kxDzdQBx+cQEhLHE+/eoKY1IOSBdl8Ot5Z798ohPI58VzxAkhyjNu5znLKwABPKv+8k0f+pD3F040sF4eU+NRNsIZvNgUx2+4AMqlf9Inmf1h+Ya+iWB0fIkv+SHsd/JE6DMNj9DnW9x8h/t973uvPfHkE1IcJn1XeSgloMzNjkqqwmQ9y/Ll++QcQfPrUzkGjMGlOKKY4iGUK+qzE75rnM+WsqFuTs7HBDMOZCryoejzyxQ3wpL1a5R+NtFVxM+ZSfDLqKQs8O2RTpsvHa5IiVi0tdVF1XtT+Eg4q+2YPSAvr7PattPmvgamvxf9DpJ2czNTlqX8yJirVITfBBsHK1LM14yvoq1vrPvX1Lh3fU5uWkoUu9hbLc6Kt4UbQpx9Chgl3BY3ofrUfV+Bj6/UJLtAF3EhztOIGi2znKh/cqmTuMsaJ++GQXS2o0Ck2U1L3nvL2A07PByEa768bQ0Kd4qGJV4QTbjMhX68JWLyebwxsf6J0a49LO3uRG1SYWN2+eqSLTVWrDO6KWJ3FS6di3VW1mq3upLn0vxQDzSA05pTJsyVb1zET8flYxv3IgR9Xivs0FlZ7Wan/pQ5UcDfU7sfHgbzY3quMIIgxxpXpy9wFr2m97rktbRyq2mwFn1dqq/GxgCXfay+zSDnJWUGrsHIov7Rh/brT3nYre+uC4DJ4cibs91YJjDHvGMjEYyWODBMGCeWN1OU7B5m7ZMjRzBmGDrxAPCK8gLPvMsLDBdKSsc7efjnP+Ww4O47c8Y/esKU7Hd8+7e5Nfct3/Ix+9jHPuruW7/1W/27zN/6Ld9iH5Qlfvbhh3x9HiZDXjB3KBS4RLn3IuyHl+MNXTJLNPqC0zGc6hW/hCO0A6LuATwz/hFubD7jzPCwsqEf/rvrt8nyJg1pAS83o2k858tSwE4YJWDN8wlOjsGh8LFOHScecErsR8qIhyDnFANlRr8ib45pxtr4zgwQ/YcyVJbXT/UnDXudwIHvTzz39a97nwboHwhwLo5hrZ0lGPoKhgzCFFmENYoQ5+Y3rkf1HebIJ/FQ1qKpT/p6GBcbyVqd4rO3aXPa9OS8C7zYuM3SWq/LzAk4xRq58vJpbzbN1VwBYMOeYst1FdaWQF22tbXrMtau2cbmok/H03bwGHaub7OxTWVwBr0pZaOxsaa6rvp96lwqxcxeocC38RHAk0pTtla7L0Eu5UB0hNfMHZv2vSm1Wvo+B/VGmVev8TX5yUn2KhAm/IoTki8S7MaNrGozYbIHRGt1VNZn6BwUnhp214nA4nK+bqjkNFgeBt/3dKYjAOl200JulS3hGeuVwFHzJt0gfsDeshJ0Reit0aIs7baNdfhYRlfNOmYdWXDgU9B7QRobvaNYGVNHnLTTp6atWd+25V7Xmo0tK7WFc6dpRWmNRTp4QUxN5SDER9VBoaAzzKIsJ9a1RF/wQEvn06fK3HF5I2GQZkGrvDs6MMiT45nBMCL1xttXg4sB5s9MY9zcRfcFNGNfG9evL/24S/mMcNSNI2+4bVnpEuAjW+NiEEVpzEwxozgUfAqQD8VwuQPMwq9tpM9nzCnvYkwAeVrk4+QhTzMYPIyRZxgXzBRGfpkLOMTouGQjbutCQHMGm01KCO04j5zW97hsIgkVmDrvgWv4R5k87+AlVEPI8J5PQz5hNcLQOM/L+inlPphtlmLq/MMf+bB980e/2T7yzR/xM9EIer/FTEKfGQEX3ll5UX7gEAz+zQTQBUEV7U79OG/Nc9AeB+2ibtQ14gL4Q8ugPfyVq0fZ14ALZY38cEE/+AT5ALyz25yjhUHP6FP5tAD+seYNRH4AYRw5ZCc7gD/p8ac/IuSZ3kXQ/P7v/76vg0ebEo9d7exWR/hyPI1b3ghrqR+n9gYfvlfBJ0aZam55/dKRSAQ5yw98PKdtV69c0Rjs2jd/5ENuOSf6oPApv8aGT3NDJyxx9iioACsLR05fcNEQZ8W5XW1qak7vzAKxeWzaSsXxbCau6oKWe88R+gjWmtJQTkt4sf/AeYSEedqRzuwBVn9DblOW+A2Vf0M4rlulbDYxKctdCvVYKV2khllX5Ff8hxsTuYOda2THxtT2yg9hj0IxLfxazZ6de+EVe+WlVySgy/aOd77Nzj76oNXqFetwCkptxwZd6s7xtOmpGZuoT/tmONbo63WO7c3KzSkuSwmi49//MS6EoXHVSYS8a1PeYdK7m6TZM8JUgTS5//OfLF14wMrcqR8njSXl6WH+SsfOmDUaEeVF2frFz9Prvz04UYacWJKHJUs2acNFVy72uvSnJDkXyJFL8os4u3+76SOe/pdg8A/Uu786F/6s74KfcNtS+byq+W2yWrfl1Q1rdUZsfPKYdxrMPG4JGi0wSLLSlZfnx4989oBekw/hYHIwMGgOEy8g4tKJScvg5BeAWTBIgaPkeXRQrUUL2lgUd5+dmSA5nwXSQA9KHA4gXEof+eC8Gl6V5O9/o2Jwqmej0XatmGUkmIq6nwZIVQOUzUGy0v0waUoLPQZpEnQLiHfiYb0lhpSeCSLUN/JowHOulncugLhy5apPodOvZ6Zn7MyZ+4yvhU3ruSZ8YIZpZzS5pzp5tfj1Z+WkX++7EZa5NKuWe/dS9Zxe9kDUb1jb0zdg8Aiier3m06NMAbKWyg1tzBQg9PM7uPOAX95/WJx7HRIvk6IvYeKWsp5pc2hDW3Mz2he+8AW/ipXNXPhz2QqzGry/+uqr9qUvPeWWLjfuIby/+uyzSndBTLnr9Jw7NuvC99Xzr9gzUui46ITp1cWFG37dKhe/oODRFkx/s7zBBSzclAYOKFEcDcNCBhCcTJ2TNu4QwAHkAS78kh4lDeuaWYeYjaF9wZ26kQd1wCGUyQ+BzwwRfIQjj1x4A44IXsYV6cer6aw1M04sEdHX2aX+6vlL9uK5l0XHUXvowbP2xONvsymOU2XWOFYxd6szLjjL3e+L4uIbnEdHiLLeXFbelfGaC0V2s0syOC2h2fr6gnBftf5WW0o610KjTFLzgugz7fFYg2b9uVyesrEyl9J0hfu6K23eZ+H4LL314UlY/0Urq//TB9ipDp/a3mZPE8pT3+lGOeotwrlspcqMjddnle+Y2o2vp/WkCEzYsflZq02wFID1z+yN8sFyl/GQhgbKGXwpKYFtKTxsqOtutazTX7PW1pJkoMof7Vnh7/ydv/sTMBgIFb90hqSZpSEf/mw+AHkaFUdDrklbY6ME1+vxy7TgxsamiN9wBrWu97U1jvisp/d1tKsN39CwvLLiU4Z+beRmujaS84QAAh1CxOBnQKTnNJDCH6KlGQL3dVzBmh/3yv5PkOq4AwqimfZA+HlEOcpzl2K6GPYHIuIk+BQXQV0Ug66Wq7Yh4dBsi1bqdCV1uKJw5HrBNGWrRsnyS5CVQ77+HpDqh7sVHCbOIOQFUGjhUR7vhy379iDLVyiktktlQSGAYnGpFd0n+7017KbZhZ1q5POU8sVVkM3Nlm2s8zUltGe1nwZVvTauwZQJXvV7T39IFLweSoiDGcZUI/0ZTZv+zbQcu5oZQ4wZHNY5H6fhClNuyIIJ18SM2YCm5J5vgoS/o6T/drwF4TcI7o8bEjYMbtXu0V6Myby7Vbo8HCXuvQSBNzMKCHJ/dqadgOlpeCBWKhYqR/BY7kCw0qHgoczAoaghQJk65Q5y1qwRhidPnbQptT3FsFaM0MAqZq8BChTv0Jr+gRBn+QIeCg68M3uDo3wEOvjCpymHuwRYggEfBHm0IfkibOmn7Gsg3MNUvxDkTIFTBuXH/gvK4J51zqVH+3M9KtPmsyrr9OkzdvrkaTuhemExM7sD/3a6qX7kRf6s/55SvR988AEpBvPimdBVNNWYHCmka1lJw8UrTEn7Tn/GpzLh2/kazM6Dk5BORzDbsrLbLT6gwsa59LGTbfFgFGiufS5KwE5MTPmYZHMx1m91PF14wxIqswM+bvWH4oD8S0oy7S8nXo8s5Mgm5y/Vso6vInh9RlivH+NSmJqiVoUPHzjB0qacmtUn6vqV0utfalN95Y8jf8QDSgxKBtProztn1pEfqqPKQpawARuFpjCi8IWFhT2cDwYUjDwGKA7hTqWTFiKtIPtNl85nx1ZgXkKKRuaXPIhHGM8Qibwjr3waOgqNGtok2r1XKocHzzdDYrQeJ4sP5OPGs1dU5d0KiA9ew2AYDn0IzB/Elqa30mjZ1cVlW1xasdPzx+34rKyViuoubQpmTVzyzztgEGf8h5X3WoA88+0LIFBog2gzwhnE0JNnYD88Anfg0LhuU7eUlgHkypmSJg085YNFnsomz6PRII8TkMdrN4xPGMoaX5RCKQdjrterYoZcNlHR4BOOisMau+8VSb3nlsDghwHDWGDUCHKYDcKbsQKtg6bB9KE7lk2sb8fYgMHSRnz28C1444G+E30JHsa0ujz9mTblnTj0JXhg+AOkS+NNCqSsLPoCa89YrewngN+h+DlkfZT0uHxePPMb/Zg0WO+803eAHRzBiXFMHwKvLB3v+XoEbiiToSjgT308DfnInz4ZcQmPfMgTGQBu9H8sYfg5y2RJQNH/05IPApjNaUyPc9fDmJSapgQum4vTMi58Mi1hcBUqdk9jgzVkPh+MTFB9e2wmw2CU1UzZfMMC3FQf5AezAAhAH7Ij+KeZRxm7GlM1jcu6lcbGXbkgH/9yWrdpUzP3qQ4o39wIKasXZUB1oT6Mac6nKxenNzudWHZj+pw7KkYyIZ6uNecjS5MuyFUD1U98RrKAK1dPnTzjShS73tmsR/swk+DLgYCTK51Nh6Z4cGTP5QYVHKFPqHwUmJGKtz876Ue++MUvqo6pU8QvBOfZKy+CRuPRmDAnXDwjfAmLRo2GDYc/gD8QeQJ5PzoGiOOYNuJYRIThBiH8EAT+VSpptKFp0omA6PwAlvvNuewPCbPDg7BEh5QALKrhe9Zodf08+UvnX7FTJ47b/adO2FRVWq13sN06BQ3ytAvgOcLzkKfbUSHKCdqQAwMQYPDg551D4eQf7XdHQYMb1L1vIcOzKkZ9w3m4h91Mg1vBIG3IL4Cwrd6ILS2s2KWLV/ROHyrZzOyUnbzvuPgHGjZosj6O8smUf+pHtwIYCgwVukFj9Qj/UAY7g2EKMBrGDUD9sJKweIhPWsYVDhxhfuAt/vYW3AMQfXKnb+mddosxEufL4534EZc+4RajhDgC7pVXXvH+gNFy8uRxZ+je57zPR9+XoMuEOBD+QB6P6G9RHr84/bcj4MIv0iFwQ/AjpCjD+QBx9LzTj7M4CLN8v8XRTyk38IjySes02GaZLo03XhXs4z2FUSf44JatrfJBmHTzGbwTa9p3ois+y13gxi1ukxMzNs696Uq+trZqCzduCKeK46sMhD9LHewJkHHZ5aIYGSQYVwpznFXi1DSzI6yh18XnSuIDXQnzdCnU5JTGvsrDwpY895kMdqd3JIjBGUUfHDc21pQ3Shd0YHat43hCBnbOj8uyr9fnpLTzkZxVW11fsAcffMhmZ46pTmy+ZQaBzXJdhFSGnxxkVN2oBzzHr3GVYegb+Xx3PYaWytxG0ehbV32JMLW8jVy7ekXZKAf+gYmA/70j5CAsp6Q1pY6DcITp45emE4SFIASC46V8/JYt707kncoConO5EFR831GoTtCQtorGuoNP9jsMQJNwmB4NDl5pDa/uSgadDSD/KO8giHAv84By8zBCh5UF2UeDJHlP9e+PWLO/becXrqs+LZsQA3/45Ekbizj7AOWGoy63wvd2gDy9fVRGniZRLjTzji/ng+6Og8rbDqYDPlk7qzyCHB9pqIGPQjz8VpCnVUq3C4Nh252CLd2QIL90ydfFOF86PTtpEzN1MeSkCbtFoYGk0UYqucNBwjuluHH9hq8LQkfoumNli4HxG4Id7HYYdjZeoL+/76L+FrzRoMaIvuSbrgSJBxZ2LOMYM/lx5bzR+wUMe8Q/NoLBcf/99/nU+m5bp3ERQF7wRPx5Dh4X8UiXGPzumI7ymRWK5ygbPByvLK0D74D8BiHSY2DlBbfnlaXLPwfgxxj32TYfSwhYLFz4OuvISUHFcl5bXTG+heBCsQde4CEHX3BLV8KtWPbLYcrlcRsRHuDT3GyIx9d9epnz21jeKyuLCtt0Ycfd6RwthZcIAaf71PQxq0/MWrmkfOSP9GFzKzMj5OXWvCxsvqTGUTcus4H+jNtareKW+8rykqPnR+tUb26AZC07HQVj1qBki8ussSOL+ODSqI1X6xrn6TY46sS30E3CnF33K76Dn8t6KqobioB4hOoDDX2JWfIFOqZn1Ul16/ZFy+6mqsV1y+IfW/2u4kO4BDzjosGj0T1G7td//FFx9bsTN4N8ngH5cID3wXieH/EG4/p/e/0CEOKswceXm8gD5shAgXC802nROKPTA/wOup2OL4jSIiz/nH/nU5pqM+sX2ImuRnK+P2pddZxlddRLbGLq9O2h47LKx+l0Ke2wuocDwCXK2Q8i7q3i5cHTUIfsGZdPf5S8bg8oOxNmKsoFuZ53GYvqzUYwvTp+h7SGwRsXdcpDvk6ENVe6trywassryzY+UbFj8zM2Mc30JudHYZwMHCk0MCMvf29++4LSOTPQwMZhedEXWf+kP6LYAsTxj/5keAZ+eWaM26HJW3BPQPQx/bdjgfOO5eqWoSCEXfAS2hDn1q2au9Xu+IkEZg9Zs0ZoEB55x0xMPn0A+cLDoowQ7BEW+ACkQ/jyjn+Uof/Su9LC571Pyvm7fqNs4gD5tOHCP+LgF8/g5zjzylj2+HwPn+8arLkwL3JrIyNbY63V4iNGXY018oN+gTN0SzMDSeimaetRjScsUablucCFr4ux4Zld5levXnBB7jeqyUm8+hQ3G+O2xJM5X16tTLg1rkiKk+iU6MjFS0ylN+WXPkSEEIdXjdeqzrc5/rayuiT1nlk66DSmvMf1zJJyVXyL0yctW1pZdeE/f2zeZqYnXUGhPDa4+jHkAhvyWpJZS7a6suKGcHV8wirj01LuxScyC5/d7pCSqXesctbi+cgLl+F0eutOF+gw0uu2E/UHIN8w+QYDCHOnxvZ4Kikfh06AP4CfN6pg0H/QBUScgHjnNx+2k0Z+0Xmw5Nn8wdQ8m4hiTZJwCOvWj+KDCw5/XDzzC8TaUj5uOOI5Lrzrt6KGVE+SRd73M+MFMX++kdvu9q1dLtnS+oZ1m22bKHAb3LgIvzvwdoG6ZY+3gL3p0jt4HRY8vurANB8d1WdUvE5JCMFIQvuOtruzoLrqzy97YP0Zib3F2o9+na4qW7QinnqGfvfWdz+IvkH98jQa1mcuvHDVVpfWfQ1ueq5uc8dnbbyuASnGwiaS1LdFU7UlFkTC49bQ6ydGC93of/RDNiaxAYmy2SELNtA2LHCewTHw5hn6AxHnLXjjYbCNaDeeaWvayfmHHMB0Ne+KuDN17UtWiruwkM5esy4+Nzubjb/EWxBmnLXmmT4QeTJOEbQhmMnHcaEw/Ub8wCdwBAJXAEuWcCDyp0yUklhiIz4un1ceCCNdvv86LlmZ4ItMYCnBZ9kkTqVy+JR3k6Nka8uqi/DQWAtBDXqkZ+03fZM7xnGiGxVlxzrntYvlqtUnpyUgZ2WJJrpti3+gICzcuGRtBHlmkRdLdQlvdo1PuSBnnRqh6EvM1FHpGOfsdmdzHGvmTLV32g2XFemjLGVXwrlHfWNj1RrNdSsVmVETXiNljeeqZMu0wvne+rqtb67a8ROzNjE5bnxHvDjKV8+kTLjywH6CptJwX8SiXb78qtoBGcQ9+3WbnnnQjQk24EFfPpGNsOZoHfg4HbtSMKCfnsfYCCffEWkf3kpUKiAaJO8H4J//BXim4XYtjaQlRhyIHE4Zemekc0RnSo0oRka4IDV8gnw5TvTsPf8bMQJf/CjfO35WDn6E4Z/HLcIGfyMs3iPM3/nNxcWxA5LvVY/XyjZe0bManmv+RtRwLZV76epV67Y6dnJuzm+DY9A6tfSfsHa6JEj5hWP6aT8g/HYg0SkxBixCtDyKpz5gQ1vsbhTh3+2VcxCQI+UxrdTvtuTSuW3aBk25JC27UmUNi04aKe4MBG0vvnTd1pbWpK2bzZ+aM749XvbrWTWg2+l6R1fmMKI06g+LQTpeyBremh/BYUcvu3vTvg1mIFIfpf70/TxQJkAYztuKcXGbbf0W3FlIYyPxFgDGil8IwnhGcMfsH0AawmhFLlB5+uln/CIf9vRwSx6WX/qQTDbe+c36CGlDqQOIg78/K0+WNwMfyvA+k+VDP8uHgc9OWuKBE30LJyCMeEDUk7LxQwFwI4g0Wd+MvMmXfKLs6N++HItzPykzUmJbjU1bWV6QsG36u2rjS6AI/XQ/PUYUR8gYpygKic+6MBNvKHNhy/ik8we+Wc5GryQzKLMv4YiStOYbycolrlzmIyvTVq7UJXuSHII6CESlSFevKj15cV87698cPUMpmJnh07vTLoShx+LiDdtssD4ua591dBlwVVnQnOm+cpnb3lpOo9Nn5lW/deW35rQ9ceKsywiMAnBEwWg2VzJcl0W/oOWYZMhpxVVbqT/wNTfOyLOu7ssDaqZWKykTHQlz6DE1yf4a9Z1up7XDJSB4/HoD52DwPQB/iIPjGbens2TO/eW8hKwcIJ7Ifdc35YsLnAIGcfOn7D3y8DJpMH7xz8JpDDoM8fGhA0Q54BbPEQ7shGdx4zfv1JeSdqmO2ZNQgrAFCfJCqSLhUHPlhYaZ4BOnaN5D6hQQeeopo8deGgzW/7YAjVT1oM2C2eTbLJ4pW0TKnvfiCdwuHqqh2qHvU21tacBov6yfkR9CnCmm8fq0T4clWh2unGH4DKMt7uLL12SRr0pjH7EHz94v5sDaNRuOYEoabIpP0m1Ds4dGe+u+H7BmxdFKGDbCnNux2K+hVlOochdjJCf6osfP4cdzvNMGuLzfW/DGQ74PRVs672A8MZb0nG+3nbgK4/36jRv2mc98zj7ykY/4SQX6BGMs+GdecPNOXoTFO4537xNyjA8EIOBjmTRZPO81xONHzv30Hi7fx0g72Cd5j7IQNNTP02Zxgp/Da1FePAz/LE82mhGBWT4UdaxvNpcxdY2g5Zed4cJW5TA7IKdf7nBAgPe3WLro+YYzFSXBVrGqX786a6VKLdVXZakE/8MAweJPH0/p2dTUhBR1juxVlX9Z4Sg04CgeLouYqe3m5qbXDeWBtWesbspDMZuWxT8hQV4uVX26fHHxuhQaCesyG72Vp6xkZgmaTY6hJcWurDCWDbhEpttmZqVgp+9/UoKf2RhwBN+uLS+zd2pNCp+3TKIXV0mXpkVP2jK7s4E9AeI/GAipvRKO1LVCeZVxZ9EuyMkkIBojOg0uIB8vD+Gfjx/5AOEPItGh9V8Kk99gOiD84n3wdw943JQGIArTJcTlOXkrTvrZBeJljzdB1gkPA82uhNKGOtDqivHRCLbAcN0nl8hMIZRkpbMT0T9P6wglXKN+OOiSd8lPYamInXgB+eeo92EgxUy04QIIHOu3DNgYgKzdsZOa0wC+y16QLy8PRyl7B0YQ5Bqg0nybch0JdBQgikBzZhoMQc4g9HJzysRBMIjLIM5Bc9z1y0u2vrpuo7LIH3rkAQ2gkjTdpt24vmSnT5/QgOT2J2Z1wItZi8RMbwXd3pbvUEeIY4lzmqKkAane733d2xbGLBxglOCYx9Ofvc5pvOz4vQVvONBv8u2V70+ACz2cnhPTRWCo/XBKgyDkRM6nP/1Z++hHP+p9AwuNy0jII9JEGVFOQJQV/CHK5dfjq2z6mJebhXGELI9PPt+Ixzt58uzp9O7KQ7wLiEP8eN7JR44yoy8DpCE/+AyzWSyhsVzHNDb7AZh9YIkJIc4nP1kO5XgVli/CGgGGEO/1ufmwZ8srS54/a+EcQatNMJMx7mWxiS6hmgQ5S6nMqKHgcLmO04TNyFyfukW9QLlnva2GbXIPeouZAfE4Va0oC55ZQmYfVHPxgJpvgEOQY21jrVMeMwjbIxOqA0u5G7a2vmpzs9NSMKpCpG8rEvgqTXQnj6odP3NWZYiOLANISWPafHV10XfWc1oGRYf6s8Y+Wiir3ihFoqGUgPRVNtomtRdH4EgPwtxsR93AY8cij0YAdho0gz0NJ4gOEECjx3v8RvzIi2c0TRokn560PgCyuITxHHlGvADCgPDnIhZGC/4RBkSnAyJsML98/EHgAyZpGCbIxx1M12ONq79tY3z9RHjz3lBnWOeikc2WLVy9YqtrS/Kn3tkxlMxRTzouu5dZM8N649l33nPnrsKBqEOUPYjDIJ32B7pXyucf/sN/6O4v/aW/pA6HxpqsgQ984AP+0YsHHrjfB98dB6HO8Qu0544GQg9rXAMX7dV3fkrr9g/4j9LJabOjC/I8fXiOtsdBd7aGpF3HfZuYrjtNvvGNl+zjv/O79oN/4c/biXk+HchMitrJ1+b20nsYoHFfvb7gu1DRqLlOFcAK4D02RyW/3VksIHAEN35hhG4BKYx2eQveeKBdol9Fe8Uz7YZlxzNjKPz4pR25IhULntmaL3zhD/2KW44eKlgZJ0FIf6DdeSYdkPcPXhD9JPJ3IUxclU+Yl6+4zAQGjgBx8ziTH7+UAe7cyhf9DcHra7JZ/IgLRF3xC1wCP+LwzjPCk+lk+n/auMY4Fn4yarqyxl2xLRKPPq8yZPgUJdDwZwNcu9NQ+LZotuzpEYolCTumsrkxDT/GaLKywUx2tvBiHKpU4cRHVFS2iuW4qW+iE0r9PqeiFqS0X1JAmn1jvxA7xVE6AGYHuhK+YxLi7JYnT1VJZbOMOm7nL7QkwDf0PGpn7ptTnigGy8Z98OyT4qrVogyAcfGyyWPztrnJGf2yTc/MOc0oC2Om1WzonTZkCaPgMocra6mLX5UuSwO8oQ/1xbhial+IGt+QQIg7n9hPkA8D4hCWD8+nuxVEeoDfSDtYNu/5uED+OQ+KyX/eGHnYiZ4Lc698NkPSBRBtT5k5HG9OQ4fVoFIH9LqwWUGE7nGDl6z1NQn0rgZHqSrLnLopd/4AujZTVMRN5xXRVllD4dhD+iCA08M7a94hCNQ5s5mHyG8nnL+duMmRGQOMDRxY3f/4H/9j++mf/mn7yZ/8ycw6SJsFn3vuOd+c9eijj/gvGirp0no6Az8xLHAFGHiAlwHNHGkCaEMPUZhe8WLaWi+8wzCw+OmgRE/4YW2ggTIzIbp6ACn9QZD6X7KQU50jDP9gGIFrgpQexsaUPozOB7fiEZ+NLoT/1m//tv3dv/P37F/8i39u7373u1KuvhkvxQ2mysABnFEqFuXEBR8cV6lKY/c7kqdnPH/Se/2FH/kQ35mv4xt1SBDviUa79XoL7gwM0nK3j9wa8mmHpcu3HcA7z/QX1sH1Yqsrq/b0l5+x973vfTtjLp2p3m3z/XDM57sH8Jdfvvxh+QyDiIejbwPxHuUB+efB8Pxz5Jcg89Ofp/FxmOJ6nEhHNG5rkZdfzSyDh2+Mr0swYrV2O30JxJos7FlfeitkG8A4/uV3PHg+qewoE6AIlCc/QSIBz45xblJjo12zsWrXrl1SGHeiq+6eLOEHjyJvjrpVq5P6nZBhl/jS+saGLS4t20SN+86rCme3+patrWjsN7lKlh3pXNIjYStrmVnFUmVSeEsBkaGG60omsNQqTMTz+XrcNfH6luPh30GHYqqL8zjx0NrEpCtmXHyDkecbuMV7KuWS+lbRZUjhx3/s7/8EVQASIW4NEe+w8YfBQWmPku++cfEeFhT++yTLA3nvON4zNwzcX/+prXOdVP1Tnhvtttp01I4dn7e6LG20qmq5oo7APbsVt4b5hJ3f9yshi4WOsOGdXY9oxmnqhQ00aS3JBYqEHr+JBgnP3V+6ZII0iDK8BKTB4uf+Zc6z/q2/9bd8Kp0pI37RtvkoAx3m/vsfUAqE95av+z7zzDP26qvnd+5cdtzkuKr35ZdeSngVkpBHi33mmWetIaWE8oBXX33FXnjhG3Iv2sWLl1RGW+mlWExOK13J43/t68/7ul/cK8095JSDe/nlV/wuawTnSy+97EsDXAkJ7tCHulMudSXsq1/9qh/14Z5oFCaEK7h9/guft68/93W/NvjFF89lm5Cetn/7b/+Nvetd7/LlBnabO5/N6Ebe1C8pALQvFokJl7hqdc1qNQnx6WlXlNiI5Ixa1Cctg9ETZHlFvnnweHJvwesDr4XWg2mHtZ37qd1RdgnhCtPr12/49a2MCVf0snjDYD//YTCs/MPCYLpb5ZMPv3WZIcR3gTSezn/FwzCGBAjRUc6c+xQ3m2ARiOzoFr+UMGcDGGa153jT+EnjEwcQnunRJPG8mapn1zjnxpl1QKGuKG9uT0NRVwSy8fZiWptNy0zjlyrjyqMkftGyZSljJ8TLp6cmlI4d9R1rbK75zGJS1LNsVCgbdrlJDuW+LCFMeYknaPy7sde2lZUF4dKQkaH6qs7MgrKs5/fAdzGiMHp6Ug7anp6Zva4rOBh7HJOT/zBBHkQedHkYfL+TMJj3vc7wHDuhwoAdYcpEHQLNikmbrtrs6sKCNdotm5uVEEGLxJLzKWs6mjquntgEVy6PuUBH05uenvTvTHOXMsIVh3BAuDD9jmMqHgGGyz+jtcX0vCsJAw6BSPjnPvc5F8w//MM/7EIbRzh3NuPPBxCwHOg8XCXKmWg+d4iQjw8ncM0om3YI/7LSMGC4cpA1Ziz5X/u1X1Vn69vc3DFp2Kv2/PPP+UccXnnlZTG0q0q37koLedCcP/uz/8Y+9alPuiB98cUX7Ny5F/17vax7Eeezn/2s/et//a+dFvHFqBDkOPCH/ghmhHjUg3gMcKYzifNP/+k/dYUAelIv6k59+OBDfDjixIkTSWi7zpsUINo4MRemCDlnvu3rnghyFLQTJ45LKZl0S4C04EI/hYas2xE/+vO90n+PAsPGIvBmrAvwWvA+KC1hO+0sF8980pKPhuwKcuIOpynwZqXrrSBfr/Qseul/xlqeXj7rp3BmHsNq5m4HqcYeTtqDaASvZeaSC2MQ4JyQaXKevbHh49kVhHE++DPp6+VY+GRN8bLTFYcv3GFw1X3sNhvcGte206fmJeTZaNiWIG0qLZvmuNRG4108EIxYT2ePwsTEMW9r+EWysj1zx42jZKy9S1Q7PoR5HEHQAKWFmUTkP0fhqC8zCexgZyaXWc2UYgDIIO9gSM7QBvxxR4Eg+q1cHgbLGBbnXgCwFEWEL3TSixqFo0wFCc2uBNlGo2VrTWlSNLT65mgRHZR1DjY1pF2KfFyFe7XZ/b7NOcEBmtPQCD0EUQjrEOIIdoRbCPt4jve8H8/kRZ5BS4QWzIV8CL9y5Yqs35d3NMgQmH/yT/5J+6Ef+iH70R/9UX9mah6rmY86PProw/bKqy9JqK2oHukcNUsEbPRDc/zkJz/p5f+pP/Xd9tf/+l+zv/yX/wvPH4t5cXFB+GxJmL7sX4J68MH77fu///tcyXjPe95jP/VTP+WfTAQPBDRC/Xu/93vt+77v+3xnOJ/9BGcfDAIEPkL0u7/7ux3X7/qu73Ir/nd/93ddE0doo2h853d+p5dBPnzOEav+e77ne1yYu4YuYAaEJiW+Hy1itkTxEoz4ZUTEPXv2Ea8fdQKgGxB91tsz5/dmg8GxmIeDwv5jhqBLvr153vX3n5sg+sx/DOC0YHpbQ9cFtwR1sYiVPClrmRMfBf8I17Ub1zXGL7nRgDKdpy3jfpBevPvto8qb6XT/RniD+9l74pt80IRd4myu45O74xL2ydpniIIH2ctoFj56z/ggjlKwoFeWr9nVKxfs2rUrzlsAn0mVwBbLML62xtIAGThmynBHsSims+vj4zXVk9nEbLlAZVOvVDfRxA3D9I0T/+VklH7TkkK6Hha/HUGeJ0JktJvhcCDNUdxR4FZlA0fN864BeMoxpcuaOJ0Ki4zOwFlkdk/W1GAItnUsXzUEIsKXhagnRxIQGnJuuRXVoC46aFWmahC4dIb0i2ZKp0/XHKKtihZZ/KSrpjiEoYnSabzjSKCyYxSINqH8nQ6qdzpiCHn8ADoRVjrfxMaax9pFeCM8WU93a1RKBTMIfJLw+o0lW9vYtIsSvHyfmmsouaTnN37jt2Txfs5+7/c+Yb/yK79mv/VbH7evfe05t1D4eh7T975+pFFw6tQZnwbHkgcnrGfKAS/esZiZrcDC5gtMzBRcuHDBwxGqvFMmYSg6CHusbvypD4yAeqbd+emrUjiUpHgHoAl0wJrenbpP9KIcZiTwIx1p/JphH3S7lji/QU9+gVA43kxAPfaDg8JeL4C2Qd/9ADzz7ihwu2kDp0iTT6ucsqc/njCsTYbRLhlASUhuQd/CWNrYJku4xo1n5TQtnfYKDaflMPCrTvXH9DNHxzY2EeZpzE7UMW5mfGOtuIofFeZstl6Ei/8koAyvB34axzyLg/PxFpYAgPjOOS3Kmj57pJi9Yy0cHFBUmCZvNddtc2PVNtZXrS0jx3m28ofvdTrp/oGdOvGjpJSWlmDgO7v8hVNNiY2IP/EzCGR0GPcWZKAGVjslYore2NqikJ4lUOU/LQt3VgJjW8JjeW3NFlbWbHWjYT2fIkKw6ldxUQR83VWdtcczIfoPIYLjGT/v9C4UkvOm5tc7W3rPO88n5xhY0X75QRZ+dHQsc45PAQgdhB9HqtjQhYBEEAJY6Ux7c8SKzwKyQaTT7tuVy9ftua8/71PkfF8YKx0Ln/OaE7VJP9LBIH3k7KN29uFHNFjrqiPaeLoQol6rSxFBuCbLl+lxtF6EIQPaj3VJqUCAIqjTl6Q2PS51wnpHcDNrAWApgzP5kAdAPuSR78tBj+jjHjdoFO8B8o/3UH7SoFP8SJOBh8lFvm9WGIb7vVCfaLd7EQZx20OvN29XuCUMa5P9+kqKKwf/E1+Em/IpUHanV8Ub6i50J/w73jFmb9XvPE9FYa2ZD7FotEpQcgY87TVi9zn7c/wzoeI1TLOzFynj5M6T3Ymn+pS5lwlvTzOoevN3Ng+jbMDPsKxJz7GwuCMdNNmh3m5vSoCv2Prqkt9ux9E1cCypXO5kT2mDFmmWIfGT4PWSFs6zWLvnkpgUhzIc40GCBJEO494CNZvoTrPyVZuirHCE+nZfDSDrDDepDjM/rY5YKdv6RtOuyGK9trRiUtykfRbU3uw8HJVDsGO9SWCo0bw5MzqnBtu17NDI+MWlht8F3vMu4oWLOEC0IR2EMhB2CEUs3bNnz3o8Bs65c+fsU5/6lE9fozU+9NBDPv0c5bN7kluI3vH2dyufMXvp3Cv2/HPfUOdm2mrUb3Ka1CD80Ac/ZH/mz3yv/cCf/wH7/u/7fvszf/p77SMf/mY7c/qMC+2kBDEI1PlFO46FRB2oc9Q7aaRpuguBzXIAQj2AZ+oWCge/vOfjUF+saH7Ji3Dy9frID5enF9PqhBOPqTbCY4o90nH2M/LiPXDP5xlhbyYA5wCe8y5g8P31gKDxvQyBX+B6EI3eCBq+XnBgvQiSY9qZsZ/ZJeKDjNmqhPikX8k6O3vMZ/9ijOUhT7ug9bbGZdocxmdIy8YlL9zWhiBHeKeNsewiF//GevbxmdKnXfFyvus9ZtjS+OVqVPLA2CjJEue8Oevs/nGUMeEnHsjJG46uogRw+Q23wm2sL5tf87q5Zu0WFvm21ZV2ZpavIM4ob0Ryqgf7ApiKBw9hKT++8Fb0e999f8VWkhVcQpVUj3sQ8o2yH0DsewEcVx6EDh0RLY6jaFzkj06FiC5LYMxOTdh9Z+63uixXzii21Lna6iQdxWWqfZQzlGhXEu5cfqAK7ggBIGhCZ6Mj4xBEfsNUFrafC+CZdNHRAfILYB34qaee8mnrd7/73R4fP9alv/a1r9mHP/xhe/zxxz2PsG4jfwYCR9b4vCAb2o4dm5MmXZV1XbbTp47bd37Ht/nZ8YUb111RabY69ku/9O/tl3/5l31qnQ5PHghHpqNYC0OTDvC6qlxmB8JCZ5aAC1g4+840OrgQj3PwWO3xOVziY7kTL4SvD1bhj5Dnl7zZc8AzghmANrwDpAtFIIQ6Dn8GVgjpcOQXz0CEA5HnmwmiLlGHgGF+byRE38738bsNg2Xmy80/A/l+QFDQ716i4Z2GW9dN4ZkQU2TRJY1LXwbTWIGLjoxo3Eo4pg+IJKEL5Ok9WA7vCPDJiWmbmePiq7J4EBvM+DxpS+Eo2FL0Ow1fQ/evs2FW+RQ+uKR84FesUbP85/4qrt8T7253fP2evUCEY9CUxAu4vpXd7swqsEOez6RyARbT8aMF5TEqBSHbQc9yAbMBdRkjXNsLn6Ju1J0lgVjWo86tVtOWlpZtVXwPw0/6hax99SmQDEIc1R0VhuUxzOVhsGEGw+8JEI5Y0m5FS0OilUGbzuC3s6nBRra6Vi6Y1avS3rAWVQ0u2O8xZUOnlACjQTl20O913ZLPwyCNwlFmCAXe9wPomNzuO8C682/91m9JoP6S/cIv/IL9+q//uueHUGRanDzpQFjfXHDya7/2a/bbv/3bvhucjobAZMqL9Sc+BnPixLx3NnaAvu3Jx6S5bksLXVLYln3Xd35MHX/DPvuZP7Bf+Pmfs1/8dz8vDPr2wAP3SYBm1zJqMPgHAUSvSpUdo2lNHxyizljgzz//vP2H//Af7Pd///f9aBm769msB+4Mgg996EM+k8Au9F/8xV/0zW8I4Y997GMu6IGgCXnDNNhAx+Y46sbaP3kRhgumEcIb19YgZl2eeCxFoIiwu5Qw8CTvsNx5Pqh93kxwr9TjXqZn4BbjDEh+qV/s+v/x6BOvBaALjnHE+IE0iXfq12+3ZPwUJdCwchm7aSzuB0FfpzEzpLKa+ZpiocBX05jGrrnlzGdKsYybmyvixQu+bu1Xxvo0dhLmCFFh57ixdMcuc2YEsJwTb5CiL/7Oh1QQ1uxA54ghODPdPiXrf6vPjAA72jlKpnxHxB/E39jpvroioSwejCGzsrxqa6t8sGX3c7hsrKWPJL6I4E9hzFLwSVaus67VpoZTJAh7r8Bup09wL+EGIEZ945rwRHdEIENZ6VwRqoZVB5XjQphx1naLY+o4XCCQOowC9cyxJsXHeYfeHfDD2sT9lD6tl6ewW9GGUMokXyzrb//2b5dAavvOa6xbhOT999+/s4Od/Oiw73jHO9waZ/0cSxl/Pgjygz/4g/4pRnBgT0dtvCIl4JQ98cSj9sTjZ9XJudpwSaW27YH7T9jkZFVV60ijXNHAWLdHHn3YHn/iEdGMwdKzd77zbfb+97/HNVXOSrLbnbX67//+7/cNdwAdHKFMp0aZQIMFZ355B5j6Zyc+wJo+wHIBygl1RPDjqEcIaerzAz/wA26VQ5OgE01APAQ0fjwTvrTEhxI2XWGgbPwB/ufZ0+NxQBu+2WAY/nm/16t+9zodB/HjPbnUf3fHtf+8BYBowVQyVg7bZdJ9FKITY9CFORY5s2nDleK8X9DXxx7jWwJdw9GFeVVCnKlwZvu4IrrZEC/aWE4fcoEHOxeHLyu5HEIdQbqxzm75vqz7CR/bIKxsBX3rdJvWam+6Szezma99U45XDP6vesEj+WgK3yInTxQD38AmQwKe0mhwDz330mf5O2+i3yQ+D3/jmfPp4+OT6Whcpb779bM87BAhg8H324VhxB8GiXnubaz90t4p3F4LQHM/Qy5cYPbsDGfdhbUZ0EsfvceaU0NYWR2G297W7MrVy7Jyz9pEvap2VQOpYfm2LEcmaHt2b0a94zdok4dB2uxHqwRKy/R9hi9Ap4l30tJZEN5RH8JSnuwY5/u4dLIEKYx3HIKOPJQvtyP1Nu3C5Res32uqTgX9Fm2yNmu1iRmrjEvwKQUbURCsaKFsZGENiMG0ubFpixKU4+NTEuTzO5vW/tE/+kd+1vw3f/M3be7YnNK1XVOmk/spgTEuYCj5wPBb78QIUptwPeaq77gnHKWAPAmLuoajrtQRx3O6oCFZ2SgQXLF77epVO3/+gt0vJWZ2ds7zIi18x898Kl/i5+kMxHOi51twu7Af/fDP0xsYfL8bMIhPfkzFeOEXy+vFcy+5YsxMFv2KPvPHEfI0OagNvM0yHuP8RgIcHkgKriDlOBpHsxjfI+IvWyPilRhHQ8YSNA/AP60hkxe7ybPPMytZT0bC9esXFYbglhBtpo2ySqCcGe89K5a4ErYmnlS3UVnyly5d82lzrq7uNFnrXnGrmo+tFNko5QJX/MPYSDcpvj7jU+ZY+1w32+/L2vfZRgQ5vGrcanUuj5rxJdWmjIKNleuyvLHgO4rfk8B2yS+aUP+iyuuonFFXEKZlka/Kgmf/wJ7vkQdB7lTHzxN4EIaVMRif92Hx7hR+R4V966MByvQ4Uzh0PDWn4+gDlJuKRrDM6JDqJIqz3uzajeUNu3Rt0Z547CGbqVesoMaTqPN0fGxlm0/XeXn70/B2wbMVbnRuSLn7nkpDKHooHg4Roifw42Egjd95Tx1Hx+zll1/1KaqzZ8/YlYsIctaFTH5dXzvixrqCW+AwOcinZykDnKt0xUDvHOPTmFY8DeoxKR7Fks3On7T/+R//pP2rn/15+/Xf+A1pxmXbXNOAWpFw1uDnm8Dl0oRwLPjHT1oqDwxhAJVaxT9Vys7Ecy+9KGv9pFvorG1HfwrhzXoUbc1zqi+zKQD7Bboa0Jddc8YKP3XqpCsGxCMb2py04bAkEqHoE+QBnQjjOeV6K3AcUoI9EHgDw8L/OMJB9czT47AwmN9R8jgMLsShH6Es8sv65le/9nV773vf63s4kqW1dxntXoSoa75eB8HttAVAvjelpag9fgeXvRcYl4yfZDR0xZeY4narWHyZGT8MicZmw7ZkwPhm8AJHwRriWVWbmD5p5cqMeNplm5qatKnJmlUrKP5dn0rnkqt2uyE+Be4UN+rXsU5NYXxwMZR4g/gHH4dh9o7LaBDkXOOKUQTv4AKpdqdjTeEgRqh8sNA7buXz67xDjIW/XlcKIuvw4lFjRTb0Fmy8pnJ+/Md/7CcGG+V2G+FWQL7hgMHOkQ8DBv3z4fnn1wP267g7OCicOAiNxKtTfNZQFOKDmF8PUmOzY31hed2OzU3bON8oZ7rEtUzisz1OnQXBeFcg6jK8Tnk4PI3V2chOigpXqvIxgHlZzJvq7FxyQzZo23R0rFW+Rcxu0I2Nhl95uLq2qjiij+KiDcPc0pJBWnNmloCjIWxcefihh+xd73ibtOgNa3HBg7Rc7izud9XRO9y+1JJF39BzsspZIsBiroyXNcjGhAPr7On6RwZSaPG0XzBdnsMxvUe7MJV//vxF4bPlu+RZU+diiZSeygtnfrO2T7TLuzwQZ9Dv8PB69v03C9wJmtytPKKPNVtNi5vd6JP0r9QX3jxwGBrdLh2HpnsNTZLoq/HL1Lx4LIKU9exWS3xDfIZZU25H4yZOL8bHPAZVMkrKFRkGoyW7eOmqzc6KV1fGxF/W/DY39gX5fiYEM3ucxCOYPej1tl2Ac3V1qSQjbYSNamUJ3orvaC/LEudzrHzJjSNnfPFNRSrtqPzH3bhg6hzoCD/8WRJgXZzPmlYrHHOrCi++t153l3rXGwyJ2LtAY+bdPQ/CEZGLEODie7QzftXCztjpIklMs6mKOqWd5n68ygU8WdAUqqt+lYOSYgne3brfcdqmKYgk+OSoW6pXamOYmUJEB1m26p/Lq5t24dJ1d9dvrNir5y/b1Ws30hq8Yskul0v0Q6i3NtbtPW970v7LH/oLVuByhdVV67XT/cNdCVc+Nbi6upHOuTPDURyRoC3b3Py0rJ8JDRA2uxR9Ix/4sC8ABcHbINcHeQ9wfw1OtHam5Zmer9fHfUc+96pTX6UQMWXNq739uAhKiJ4dhpIYz6PTHlwCzzy+b8G9A/kxFW3ks0x6Dn4W7Ug/y/e1t+DOw04bqFl845rGJkfBNtbX/Cy37yTvsjmNKf105TLr4DLBnHfRPvAIrHmaFiODDW1rqysyJPhqo3i+Uhf0P0ePOYK8JQOhI4WNC2CQAXzCdNT4tnjdJuuz7iZq01arTlu1LGt6tGpjBQnwUt0FP2v4fpRNcVharFTSh1tKY5PuioW6+CufUq2IzxVNNsnrJ8ijEwPRkfMQ7/l4eQj//cJfb8jjQeMzWH19179YhobGrWpMJ7fF5qVRlaRBSYvaGilZs72tztCWMGurk4jxZ9PxCHH/QDY7PSDHXhLdMbgVDSP8oDiDkI/vAjsbBL5ZBcholOTXqK032vb5P3zaPvkHn7cXzl2wTm/UPvGJz9offPpzdu7ll6UhywIvS49mf4sE+ta2BPfGqq1cv2QLF1+yzaWr1m9t2Ja0YnaElirsei+I3umGJLRlPuA/VmKqHA15y4pjIz59z+cNWevGIdjBE6uf36gDvygIYZ1zxO2VV171G+KYkuc0AlNq3K/Mt5MZ4Kxpsb5PPrv9GZc1JOtnsYfgiII8P17iefD3jytQv3D3MgyOl8A536eYIQLwp5/4eumbEAbrmoeDwl5vSLio3/gYROHOfrcZpxq3ffFn7kjvsxucEBka+sWqTne6p7byI2DiFSz1ickj0YmpQPEOvlzZIR+mzAsS0jUJaQlnFDgpACj3XfEjZg2ZKocNghNtj/IP32dXPQZLs92VUbItXsVNmcftvvsfs5OnH7aJiXnr9gq2uNS0y1dW7MrlZbtxY93OnbtoX/vaC3vXyF8v2G9A5jtAPs690DEGcd6DUzY4fX6ETVYusFIn6KszbKmR5CvB3bPG2qatrK5bSw08LstubmbS6uWCjcmi4zu2bQkiBBI3DnGXLg3+ZoAdckgJef4bL/rU+mOPPGDLCxfUidlIQqdVXSSZuXf+/MXL9tnP/JF99KPfbk888Q6/4nBzc8We/cpTtrmxZI899pDNH5tVhy54Z2cgMdul/zUWM2EouvPVP6xxpru3OhLmW7K6x0atUuWMvYQxClWZm5AqVq6mrxixNs+lN7Qh5zYR1tGePbUf59P5TYx2yxYWbvigY4qe+HwQxq9dVNlY/mkqDhpo4PoAT+vy/v1jAjJ89/Zp/jt82x7Y/zIgzjD/NysM1nk/eKPqfFCb8OxLSQKURd/EJb6wsrpqTz31Zf/CHtcDkwKl8F6HvX034btf+9xbfTCbCdEfwnptbUlGFLdRrksoI4ilbCG5xbeq9eOyiKXY91q2qnhsWqtPSGkv1iUsn7fHH31YFvSILd7gA0zki6KW8ogZSMY50+rc1IadzlWtTNGCA/eqsx7Opjs+nsMXHtkE3BWvgZRcLjNWYrp9TGGSFY2G8F31DW5Qmi+/VSpchsNeItGYdX7nNXr3ut5jMNhBDjug3yhIHUUgNP0sOX688786SF+CY1PC6+r1RVvf3JQQGLHJiXGbn5uySgktHUtQdqesOdcJYfB0EM/pzQGpjXYFiWOux/DfAT22pb22ZUXPzs3aw4884h8bOXPmPnvb2/h86H2q+phdu7oigSqttU9+0LFoHf0yCdaQwNzUgFljZqPJF6VE405JA2nUhfjkpDRi39xWdTdWQoniOBs5JJzAkzXv+JIb18fyi4Dn2lmO4rEbnsGEoIfpsibOrAuDlgHMrAHtxQCGUafpdFWQ/uB0SPV2CuT6sIdldLpTcK+PkaPCH5f6OG/I2poaIczZl5GY/u54eTPCMNzvzfrAk0X9rEvxQ/dCxjI7mD41ygxd1XeDV2t1tRMzcYQzsyqlnHaU8EaAs2yKNc5Xx1Dw4Qfp2xosi8ILuAukI/7CRTHr1miy1NcQ31uXInfDlleu29q6FAoZLutSKlqtDZXFTvy+raysiyct2QLfq1jjAy/ma+Z1Wfnc6DZeK8uBrwK2OQ3Uk+vuFeR0rLs5gCL/6NyD7qDy7yZet4LBssE1D473zrMcdVFH8K/Z6L3V5tz0hi0sLsuC7NnM7KSdPnlMQlydSI3HVLxSyQqUhiYLlNvNOML0ZgPqrpbUH78aIlio0CYjTnrmhWtfi/4xFT9WpsjpYy6ypMt1PY/bxhpaK5vXxmRpj0mLLVqzJ2tebl1uVe8rTaboR63dHLPtXt0KI2wuwRpH2Kap9EqV85ay1DHnNcg4xuEbEIUHljeCnEtdEOJ8WY1PkrIeTjgDE2vq1KnT7ur1mith4M9gdcVArwxyAOZM3/BBn7lBCL+bQ14bDCvrzQqpj+wPQdtwbwQM4jgMj/AjbsRHQMSxRxxC4M0M+Xq/UW1xEOzQHid+hJUMn2HavC/Fn5vXuIHNz2Szw1w8WyPYf5lJUyKvl+8yR6CLd6TlQqbemR5PzuM5zx913s1ZcOfh7J1RODvUae/FBT55zKUxMixkSHCpFFe9pvAt3/SLIcE+IYAZwPvuP2OnTp+w6em6lcoqe4QvnnGZzZJtri/Y+ur1NLWe72iATw0fEvLpgIMaM+JGnPgN/3xet+oUg2nvJtyqjrzTSOzCRtvmWZ5q9KK1e1t2/vJV/0jKeL1uJ49NWr1S9uk0jkFwgxsCgC7GZ/WAdFE/Wdz9CZNh9LsV7YcD+Uj4Fcr2/PMvSBhu2uOPPWQ3rrxsvS5fG9ryqSSm1jebLbty/Zo98/Tz9p997w/YO97xHk/O0tPvfPzj9srL5+yhBx+wuek5K5ckyGXpco1tTwOJD/a1JZP5wtD0+JSJktZvtK08WrTJmREbq/C94Q0pQ6qDz8VLcdQAK1fqss5nJYxnhGPJ17yxyDnLG0fQ8s5rJNrgXNMWDkyhc67TGbCiMLjBzeMLf6bDXIg7I0jO6evT6p5liss/n5bLPA8Bg3EDR36Pks+9DoepS9T9bsN+NAcOCgPy7UL/oc/w22y1/f4BLh1ilofLRehX9zrk6ztY1wh7vdrlKJBoy5hmPG775jZuc2u1+R55uvqUDzgxFb49Il7DCRiFbSoOe95KZY6zVuz8q+ftkYfv05jv2vWr570tMbiwzbucdVfVU5uLj2Vt7U48wkbLNiHezzN3vnMPO7wHunHOHP5z/TqbfDf9Yis+ipLwBb+i4rYl8PkOesv5WrL409o+fIcra0e6nZbySw3BL4lB4LAQaQMOaszI/yCIOLjBvPPvt8rnTsEgDsBg2ekcqHBGIxPtOMqAktbT7zIa1uqqcc785MkTVhrpG2f8+fZ4UcJcYkKNkmltTNuSnyxHptZdK3SfuwPD6hZwdPpKMOmPYxIvvHBOwrRhjz5yvy1dP+9r5Kz3p2UHdWbRZWFh2T71yc/ZY4+93R544Kxfmbi6smrPPvsV0aNnH/zAB61cLLuwFDLWURomsrsiDeviaLEl0ZChNKrBWsLSqUmQjrGJsCXLvqy2ACscFyhMuSCvSvNmqePatas+mOIrb0yfD0538pxolNFJjIDBjyWOYGechLJFGp+OY6rNffDnSW6HzHrwvCPPFPOwEO0V+OXb6KC2fDPBYeqRrzfPd6vug/lGucPKy+M0CIS5sq7+wnnh69cXvO+l5Zq5jH/c25Cv80F1vedA49TBBeOojIq0OZZNqRqu8mMvy5j4zJjv6+ETo+3WutL1rFSpidewK3zbefS8jLBRa9nqMpe2MNtXk9Ati6/BxykDJZ5nvrORXbrlLp339o+sMAUvPLC+OfaGRc5yHvSt1at2bG7chT2boJWhDI0pz4dd89x2Cd9pSagjzBH4FSkCY+JdOze7RUPRSG+kIA8g3mDevA8r77B5HhUGywq4qTyfQqHBmEpn9WTEWp2erUvD4rgS96hPTNRsdmbKtrpNdQY1tBqWBmBdN90GpPIkJNITnQ9BHsLgzsN+dcvD0ejqNRAN+FLaS7LIG/bwQ2dsdfGSDwzuIyY/prO2twq2sda2Z77ydeEha7lcdc20IwHZbrVcsL77ne/xc+DgiZLD5S4Y9L5hTsC31dPdxX3jy4PMzBeKKmM0HVljSjz1jaKNlbNzmxLibCZB02YDG8oGGjlXuRI/+hfpgj6JBsnq5jHtSk+3toXWDH60HFNzvkFRSVM6uWx6LjVjotGuO/w4Cwj8Uv67EPi+meGwdYi6x+/dqvtgvpS3X1nD2iPvxzt8FSa9srrmRxm5i+CUf8/gLUF+t0DcRrgLfw1ANp/Ch3x2TX8o5R7GJ0dlEmyuLdr62oJ/M5wLq2aOnbD1za7aqykeccoKIx1ZwZti93zopCY6wDOk2Esow/9TORgDW4qrvMUnmF7ncq8tWR/IByxsRfY/4jOLyw2WKHUzM3W9c1VsV7xPPEcKxuwMm2srirstwd9VXiwJNpTvlp8f52IYzsffdEUrjXSUhhrs2IdJO5gmAeVmjwLyiXjDfuOZwXEUxeOwEPnnAR9Q3FtH7L0URntyK1tf4Strm3b9xiIZ2fzxOb8RSL1AAhwhPqKGVio1LheY0MCjahD6UxJUWHUI88O3w1EgVS3VL1/PYW13+L6Q8uF2u1deOa/BsGlnzhy35voNHxh8CMUZmXjWdnfM+p0x77DXZJ0srSxJ22zZ/Pyc33fOZRkzkzPGZTHch4zjnuNRWdISndJoKagvCrVtZEyCvKp+UGAAEZCEK9NbaL3cRTw7e8IqlQkr6BlFg12fyytpQxvxKA+B7jVVWn69j+k3HT9DkBO47Rv1/LY5+WOBM1DR1ikbTZvNMAk8Adju5IlFT17kA9nDmr8V5MdCgOeYinDYDcdzb9ybgfBc4nsAho23/SD6ZPweJe1R4HZwCggLHCCfCKdPNpot35eBIKe/p9tA7m0IWgzW814HBHn6pxEj3kQ9fGT77BqWMTyX1xFrbizKwFiQoJRFLu5y8sz9trAEH1+1t7/jnbLEr4lfr1utOmbl6jFZ703f+8RSofMC5c1sIkdRmQmAp/EBKdgSdIOEjH8/giiHNc3tfghxbo3jYyrXr7+guGyuG5NhULGJ+nR2g1vqS2PlsnFrJrKmVJl0g6kjXjv0+NlgB96v8Zwocvnw/HM+n1SJ9EyU5BDeER8NhjgwOl5T3sNgv/IOA8QPvAPyeUQYOxNZ79xWY7OCnabLuaoFZq0OQji40hPUiDQWw7Greqxstu3GIl+y2bCzD95nE1VZhSNq3K22ovK5SzZUpDJBw8vP4ZAewcNfd3ANPOM3/APnfD0G4wDJD5pzxpu1+aSd4s8GMPDSi2uPvg6sPzahpW/xqprgLSHGuxLqmVkI5aW4DBTogAKyuHjDPwnIxrNqpeTrO6FFctSiszlm3Qaf+lM52w2lS5/2GxsbsXIlTadHfRTD8URz5T25VK8tZ4AMSPnhGLaqLkzUp8r1rFDhUbXp6XnfSMcafkEDY3l1xS+OYYrz4Ycfdk05XU3LDADasOjhgyfRFipCPaenHigt++dlJvC39HgHgbPnMBay97qKAH6nPf74yUEnEOHDEjvKgv5nXdDp6EimpQOvn/ywUN4oAA9wuNcg0SnBa8Ev+mA8A9EO7U7PXnzxRRfkDz30oPo2p1Vef7hTdc1DPp98/ncSou/kFaVw+AedcTBmxjHjmfedttCggZ+lj5Bsu2XbalwV77pum42mjdfqEtZ1PbPnpusfhuKjJowqxtuL3zjna+uTk1O+edGFLzw0qz6sg31QjqPCHB/GsFByPquBmxR/HLj2rNvhg1TLznuJw1Q86fxoLfxPiTmm6582VTh3tK+sLuld/DMVe3sQRAvIPw8CIY44aaiNHAwnmE5iVPoljyBGlv+gy4cdFbxx94F8GMKONxdoeuASf3Yt0kB+dWiSEo6v3qynd74x3uuPSkCwUaJrJ07OWr1WUidJabmij40JVJCkOOpKE6e35LzRPVBvOZziOYXv+gN0iDyNhsUJPzoFRYELnSUGBJ2caWKA8410FponaYN0RuKQVPlDH717EXr2ONtJw63XJv3zesvLm9JYW+rHNavV5yVqKtbqjJr4mNebaWqOho2PlxTOlYaUI8G93VU4v6xFI6yFK2cxs1GS1trJQu0xgjCS26bTCyfhRx12nTRjDVa/wU2p2LUOBL0Idzp5RXAJUkmJXu4iXvLO/AhLXgn2vNwx8H7u7cobZSTseJavfvk/xdkFPefQiaBUh1Snt2AvDNLktdDI22wYyN+VzJ3+tE+8NyHsW+c7DFEO9Es8Kzc2MyAOTjGSEx9hb4tb4tnJEwwEWB/v8Gu+kzHKZVGVmpU4PTOWvl6GwuV5qYj1tU27cvm6+FXd5uZmbWZ2WuETfttjvTbum2dxXN3MJjamxUucK5clPV5VHKXD1aQoEM4lM1SH62KZikdGsM+IDXGs2xfHuFaa0zjsmh9VGLxLiLAbXvyx12tJ9rAF+A7BsEbc46dnXl0muDfEpRGYAo11R7SOW8Owsl4r3DSIcfrPrTThhl0uUYbNp/JTXLDdkjDEMELctLvbtri0aS1pcNXSmB2fm1CDdEV4OgibtjgGdTPJD6rPYNgw5kKccMMg7x+dn1zc6gyBLc01VZV2IU0SdEwXEU9S3wUoio1CiaD6J0XHnxXGTXXkz7lMOiBrPOub0mhbijNasUp1WrSqMHLcGi/ICi8UGFipc4JmKHZuISsvVyQkqHHbW8wkaEDpl68H+UUI/mlDtUE/80ewZ3cbE46gR1tGP1F2ZOblhCD3MnIOCHoN+g++A3m/vP+dhAwd5R+OshKd3LkCHPHw2x9S3fbvK2/BnYPoE/l+xjOCPN7/OMHrVR9omKfpIOT9YF3JKGD2EV6V+Aw8PB0PIw55iZsXJHRLExK+k+JJFev3xNe4x0K8cWN905f3mpubvlY9zQdUpiclkKsS/Fw4VXTHXhsc/AU04LW9Hrc+MrMYMm/XYcz0xDfZyIYcZL8Qd6mziz7OtbMRGIXAN8oV0/FkbBrSjmD1MxOQqvvaAKLuB7thqpWIF8RP1lIS4jjOUHvlsunSQYjGO6isW0G+4fP5hX8+DPx4w5Lm86J9ruATwdkh7Rup5I9478kK3EIQyq8lje7ci6+6BjY3PSXBz+aIDQkYLtbnulb9BxlyZeP2gwiL38Avj2tAdIzBeuSd+4W/EKFTpbiEJ8EGgKt3MnU+Oss2Uz8S233VnUtrtrNjXfj5u3670gw3NpfU0Xp+tANt98x9pylMys2yLa2s2eyxk1abmPbpc85DVmtFK1U4q50GXLmM4E3KAeUz7Z0Uh711ZpCwpk07sCQApCkymCRacDpqVq1OKZ4GRrUmTZeNaOkTrSgdMa2Vp9sgRJl5GoYD9vO/4yBaC5sMn9Q23nbqgdvG9Ea0++HKT3jeJVzfAgdoHH0q3y/US3YEOe34xw1SPzy6OwoMjrV4ZzwHRJ74xSwwH0xKfC/xFCB4DR84qdVnxZumZYCUJY/EtxZX7dq1BT9lcP78eT/pUpKwfvyRs0opw6XTUnrO0iRjxJf3dnBhtjPNeLI8CR7ydvmG3GPM8o7jmudmY0P5ta0+PmnT07M2OTWb7lsflzEoC51J1Jb4od/7jrxUucSHByLkX9Ma+dEg32i7GomHyCsqn9YAXY3ysCh7EIejNj4QacgLF+/5ARVh+s8bHam2rcbGKvUwpcEK5+pVsXjXkDa6HbuxsGwrS+tWLddsaqKiRhjVMzGw27EoZSGOcOHAcEUFGKyT4yEYVtcIAwinDoF7Piyfh+cjhzaXz9PXgiONvF2JIU/abDSt9UUZ/MaRsNSG6ZpBpngaDa4+bPsZb5QB0lXVGdlxzqaQtc2GnTl9n42pjNbqijXb6xpcotEonZuvm/Gtc4Qtil3P154QYqwhgi0Y8gsO4WglNFJwGBlh97s05akpKRgoiWnA+hRWiY1uTMEjwIvWbLV8tyjr5I888ojS8bnBXZoAO2UM0DRgmB/x7zRQTtA+AXilPksY4yZRR25HmCuO/nZRdMoN1CktM7weMEiXYbR7o2FY290untFmAEycvrjTVhpvTz31lE/ZPvroI96/3wjI1/dutMcweu4Ht1P+bj/eHZ97x4kAoZ3FY0Oxf6jK35Mir5LdkeLyxSv+OVOe3UgQby8WWRZlHlbWr9LxCWYE89rGmlXHx22iPunWM21KwljOAwdkmbc3YzIzfNypWyTDSfElkNfZLb++5Olmp075+jwKAHiCHp8/3dxcN759XqmWfLMb+5JKEuC18ZrwGXJF61GIf3RIjMWJiqaUCcdUYRojhb0eEPXcr74Ji2Dt0VEyS12PfbVGQwRdkCC4dmNZ1mhLwqJo8/MTNjVZtsqYlBIJjcIoAgIhw1SyZzEUhuGB3zD/QRrFO7/hAobnoXd6kzs6njo3sw7usiUOZeG7s+nspJdDs/X3LD0KAe+enq8DqVOOsGtTmmK31bR2s2mtzU3V3qxe5bzjqG2ur6mD9mx6bkpaJ+tQMDZFUMfm3P2WaMaUPA4tVOQWvbNpKm8H1omKEt5MmQsXENXvqA+8slvgrHFxNIN1etxYqepT/XH3uTuQF+ww28w/D4O0vBUMa6s7BaCRBn+mULqVLiYlxTBtaEvxvG0ytxd1XrK6e8CewLsKd5MubwbI9yFowRgL/udN9RYcCYbztF3/fHhaWpMCz8LoFn2faWn4MfRPljIzf1wQhVLPHpqZmWmbmp7ydW7WprmEhdlC+DcGBxY0YVXxtPT5Ui8qKzNk3K5fhor8JOfgWd7oCPRkCMF305R736+FdgNE6Z0nCUe+u1GVwK5PYKFzF3tJOaT9SOxsZwZyNF/xhMjdg2AiiYjJpekHCBouMaqIfydhML+D6rtDDyxv/bimBbEJE5Vb3batbKza1YVrtry0KoFWsOPHZmSNl6xWLVpZ2h/rtwW3xJMAgemmRjwc5PFLdEtuGAwLjzrs1EWQwvWu/6kTSxq9Ll8M60rTY7qGjoqFrBgeSXHkxxd+tjPJynP48cWfbrtjnWbbei0J962isVet11a+el+6vmytjZZVy+N2av6kNRtNv36QmYyZY3NWUcccKYyJzEUpRxoUUny4hW1ikg+mSPiPsVY0qWe+wcsmFDbSzVi9PutTYdXxaavIj8/8VaoT/lEU1snZvY0yQIdvtZiSyuoEjVxpTHQKQT6MfkD45WkYkKftYNgdBV/KAI9gPsIRQa7+lKbXUx3kkfnjMq89gOfNdbybcFfp8iYBaBD9CB7CrFXwvXuFOvl+fK+32SCOPOct8aC1yxjxFmbiGOYt8ahmoyXXtpZ+19c33K2sLNvCjRs+Pc712cdPzPtFPXz2mClsvmGOoOVSFqbSWc5jQxvfDo+d5WlvUZSfZBuwEwbvEcTYw9+Xx/wXI0/9QWk44cOyJNH8Ouls6rxen7DJ6RnxvAnxx2SYsIw4UpChiONmN8/5AIjCDwNRGWC/dMmaGOwwu9ZGVO5uQj7/QZxxfe7RFmEhGOeYieFTuCJsRxrUtcUFu7F4w1qdls3UT9v83DGbm1HDjkiK0UDZpiyEuHcyrKdRVtX3N8sH60y6wCfcfnQhbl4JSpZ1YiB5fwA50ENo88k8hLE6GbmqBMWDBqkj+oYQ1mLY7akIMYXNPcJ0zMAJjZb8+hLurOF02mnPAwoPeY1VylafmrSTp07Z9QXR7folDZCmve8D71HchgbSkq2vravDVq1WSwMkrYGzC50P9advAlMWU15MJTGY/FiGtFhI4sfnZJGrVxt3GHMRD2FM0XO3MXcWM/j4dClt2FKbcqMS7m1ve5tr2FSSKSsgaIfbj+avF2yjAKLkZAohu1X7Wy3Vj/U5ZkVKatMST6L4G4trHg6iG/W412AYvncKz+hPjAsuiuKOf78Q5tRJ9fHU515vOEy/fi31P8q4OUo5kS9pcLwP+oXb6nMrWt/Pc0NzjAj4AvwC65dn1s5Zjjt9+qSEd1V8PylZ8JDr16/5tPb9990nQ4blv1Hfcc41z8jmVDYlJ/mFxZ3kGDxVf0SSEsFFLvJ2nMDHlQxVmSthl1duiL81rC++2pbxc/LUaV8b5zprZhF3Z0mVl5T69bVVGVJ9X7bkZjl2t99RQT6s4XbT6lfBVI6aeUXBKx8O4xdBUpy9eeUb6rVC5DUsz3j2qWJRviBB7kJJVEc0tSXUlleX5JatJ0Y6Ozdt0xVZh+War6V0u83sSAGCHE2LDRapTkkw763XfpA6yC5+gVf4DUJe6AODaXmnQ3AtYGuDs5Et11AR5vQ174DqXEohp7w8LUIibXoDPC/9uWJC/gqPd5QBdniyozNmWMinXKlIk5y0+qQ6vwYBHXp5eUmD6rpvkJuZSfdNc8883xFvt7o+wPh8X6lcVPnMaPCNdkfBy0XDRUBTLgOSzsw6+Mbmhn9VrVwq7Qh7hDaf/1tSmWmwnt6hBwP7ypUrO4IcIRh0zNPvjQbVVv+rTyGohY8fO+lvSpjzNTf1sdGq6C3HMTz10jca56Bf0HAYLe8Fug5C4JmH28WTvGDWQYfIB2v8xsKSK6b0R44w/XES5Pk873YbQ18g+BHl5f3gWyx5oshvSoAzDc5eGG6FZNoaw4RjXwhUvpFRwYAQL4EP8l0IZg+Xl1fckEOQY1hgNftMiqoJ3wRccDuPF4RfdjEU8SSyFZdZNWbO4MPwLXa2aywjT7hoRryQ8dxotNQn5q3CJjeWCosVX2IkX6oGSfmyGvwWZYI6e/l3SpDv1yl20+qXaWrUE3cpfgrPucgmJ/AG8z4MPgcB+Q3rcHvyjcGFRa2G6Cr+erNhN5YWJcBbirtlpUrBpqfqNl2sW2m0osjp27I0EtqX7F6Vo0aTxWTGRgu0MqZN9tZnPxjEMfAehnsIoHwd8s9uKctSbTXatr7clMBMX97xO319XZrOmMUXfqRV93Pn+cqbUik7ny9A52YXP47BwtoRFrVGiWg0Js1R7+WC6KYyJWj55npjsyPhesOqstbZxc63eNtY9ayTO+1FN+XlU8lqAwYPQD0R4jgAXJLiwKdK2eUO/QsSzOMuzMGDTXMLCwvORLmfGAZaq9X8msyLFy8mQS6cqRb5BzMYVtdbwVHjHwaSIMfaTgpif6utfrbhVjkjqqj+VxgdTwrPNv3rYBwiPN+P7iSQf76fxm8er1vh+EbAMHrcLp7kFf2IvspMErC52bBLl6/4zND09LT64uQfG0E+mN/damPKIe+gb97QwC94BOP9Kvfai/eh3Nc5KiZBzohiphHDyzfSkl48j6U5ZvQ8f2YexRtRAuCTDz/0kPhKKs+5ofi/inEIK5x0lA0k/p/oIdEvQZ7KgCQ9BDn7dRTWFz9cXr6umBLO213bWF+x8dqUjJia7+0Zr04pL/oOZehH+fjSGmnFK6kv8uSO7FrPx4/nfJr0TPWxJhTu2knE4/8kRDg+o+Gv91RhYBCXgFvhdBBEnnlc8/nh77SS1sOH4fsjJVtTY95YXrQr1y7ZsblJm51l40FJDLVpU7KGygWsIr5exloveUoASmi3Ow1pVVhL3MijfLkPfKfuB9fB8YsoJJFDs8PSp8Pwm+glujnC0G8AlAfTxZ0WApS1obZtrklgKj03uHl7qKMBoANOTJ/TabnDVz3NihKGTg7SyCEoA3d+EZaFktJIsZmo1d26ZeOfIyw69PuyICV8tqxrV29cdVpM1I4pVBrz+rqtyXEdK0sRXJYwd2zOTp6cV5n0F+FAe2SDCJrgKB4liaUBFBQUFTaCILxbzZZwjil4hB+DbMtefeUVO3/hvH9haG5uzqfZ+HTp2bNnNdC5EY289wryBKmutwRFQ6lJO16zi3Z28tgPCD84/+2RrtpCQtqFuZpEFnm33xBdkyBnHwGC3M/aa6Dv9KtEpJ164B9hu3W780AZiZapjHz5AfnnPYD/kXEbltfh89iJSbledkYjNR990IfrniJu8pAXPA2/LK2icNEIdefaziTIR3xa/ZXzr9rM9IzNTE27QumCPJcdaf2V/ygK2PFwMaQn/lI/xQdwrBzpxBWAPRwhaxd8ycmFTpZvyvlm2LedhkC0c8BR0h4Fog6ML8ZrlOubw8Qnup2uLNuGr3/fWFywSSnu95057RvXOuKBjcaafwGNHePpStU0Zrj9sSPhzVIea9J8XInTNhgYjzxyNlFJZRGXCUfnv0HP5LGDSxLk2UyB32+hX/FoHBY5eTlfbjdtbW1RfIq2kOKwvqzxXBH/kkwp1WxiYtYt83SRGNY895IotXAgn9hsN1SQv9FA5Xc0G7DM4KCOcVAYQJ5B5KTF7DIbHO+RR8RDCDEkWr2KXeBD780Vm6xt2SlpTDU+bycB1hptW7kvIaaWS9PJDJDIM+WrjPwdwtPZ6A8AeOTrmTom6yGpfEonqis4yrMozWxLVj0dtdfuuSBCW9xSw25NTAhPCTUJNm6YI4dtdUh5cIDdikqPLkon6Eq4FSV4twvCiYsSVBKf50Qgl0sV1U3WnUrmAqSx4q5lwS5Lr4PySN/1xlqmk4JjcvghPN1Klz871LkoptXetGZTA6i5IU8pB57jiJWrNZ9GYudlp9V1AUhCBDNMLnVg9ioUVHa2VqQiQWl9fdVpQFw+SsOOdbgv7+TNdBlHNLh+kamyTTHRdQ1MnlFU0NSZxofJ8m1yPtjiddTAjsHibeGjMmu0A4AYLBEcO3bM5ueP+Vpa4AwkOhIr6x9saiFA5eR/vfWzPsD/EQbQD5KHfhUn0QMaJVy5YdDbJZQt/NQvAPcXDuBEv4t2BUjrOGXlADzn3yMOEGG48CdP3ikn/MLl8wHwA/BP/V5x9Ms7DC78wNXTkhynsZAgPIDcs8JH1a+Vi6cfHF9A+Du+6quwVdAZ4xhkR+UpCfRrlqSkSsYydhjLfEfBjzNJkPaMm7dUhvy4pKjQWVfEsrpfmjXhpkGp8Sq4a2O8Kv7I1pgY9YY9++pzdvbkGZuZmJIBwKkWhYMb6QTt7paNafAV0SC8PPEJ4YP0YMZ2dWRN46dg49s1UBH+LfEA4a7wUrtk/UI/OaUrQUul8S4ips9nlUUJP1HDV8BUiOhSUH67feFWEG13K3A65H6HwbC88ukIDwek/qsw/XIFKre1jSrMeRLp1J5rovH1Gzfs0uXL9shDD9rs/5+9Pw2yLcvu+7CVd755c858c72aq7q7qtGNxkQAQhAMyqQIagBhmgwHKdpyMCyRphwhhWSapkkIpMMhhz5IYX8w/YE2FQ6Z+iA7gmGaEyAKAEGAGLvRjR6qa643Tzln3vnm9f+39ll5T953873MN79XuW7uPOfss8e1117Dns7ykvola2Ck+Muw8m94b9wUnXFypFBQrlqlxgdLJNRBt3DLdxmK4ietppTm/sBefvmi+EsSmsBRz2wAMJYwjlRq5y/6p3TYZss3JNZsV4pFWe0A31R2zjfSITBJOU/GVqo7ZDJSXkZleGYFeTQccC9CyMNh4fJpAePheJ/38/x1RXvCIry+umMb0vBYrLY4V7KVyrRVZWWzGKGvDhMf84g0ovw85/3GmSfvgtEAPCemr9z5U7qUA8G9K4t10OU8XglxVmCLuHzuXuHpmj0xFD7Wskd+mfBj8YQv2lOciuoyLauz3qhbbWleRSfsns/z7/kWpkQoZTGiuoS5WAY1EgEmf4A6BGPFD4adypzK64lAXE7k4EBPBYgO4chCuKaEZ9t2t9attbspAVpROigVnKhUV9pDX5HJPBXpcK6wn85Gx5KikQQSeCWroaybLQniHS/T7OyM1aoS/EovhUNwJaucsoJnPm4CzlyQqUwIckYpgGgnoSkxePKg3qoEYoHyHAV8+kIKAWmgiCDUmb8Hoq09L6XLef0J4nowj1SkRCNeJhXOhaQEi+NcAPOKjp6KKQGosJGiMzcBeXq+hFf9iZ+nRSDSDIjnwE0ext/FFf+oZz7MpHDhPx4+Xy7e469U5XgPVfqL7J737rF/VYq6pFaLNPMQ+TqI5rzfCLdlKZ3gEqsWQdcu8JEjhJzC089EWyx4gp577KiQIPChWPWV0qCl9xUPQ23KAwnKghTDQs+qSr+l59Jexdq7LXvvygd2bhGLfMnnZQfDnnJQX1JRp1DUfBcHbZTWgfCVRL4SiIBB4O4WtqyoPlYd1G1P9D3Vb3l9uW/vlZR3+jjT0GmFtCVIFJsPgzBaOJRQYUsnfRGLrnRERTVgHKf7uByDCHfY+4D9Npaj7eMexzunhywN/CAXDAhG6bCq8aDfKqAL8Tt3Vq2pPoglvrK4ZHUWsNEvFJcT1Ni3vbl+Q9Gwbovqn7J85xbFW/lOeUc0kD57zHcZtrabPg3J9xgYYQnj7LiCfP/MBle0dVU6fFJ1d3tDxsiG0lObyeAoV+dc6cCgKrklzihb4FJO2TLa64+5NnsmBTmQCn48uB9BAZPC5P0I60739KmmhOCn166qbxVtplGzOc4FL/MRFHUgddqYU/EIgtTIqbHzkC8DEGE8rwPvsvyVeb8tId5h+0PLjwdkIRlCivdoeP7NbaWBcOq0RIDkiebnjFBEjjYvpsMn9er1sjXqsrZnp62+NKuCSqiJeDiZDZXdf8oTZoKVQPqoJwhlOlKUNZguz+Gf/KgPzwgShcvqwKIPiiV2qXLyNSA04g2Vd9c4UAFB6gqJp1qQhT4tAcjRh8z7Yt2wjU9lUU9FAAN0JlLkQyzEJ//6NPNfdS/3qIypPEDCc/JDuDG1QKdlCI53CF3m9rHUY+U6dQNg1EcF2mp9fd1XvNJWzMczXcA8PSMepBnpYkUkUMESAg4AbeJX4ZEyOs7hArr3zyOCX/yydvCw/FQ3wsszvfM3RBtlQvjx54Dwz78nnfxz/h4Y5T+WT1xz6QOEIU0g2gs/YjKaE2lEviiCCHNSTHhLddaT19n/grkqfGS3Xy7SztL0eDhwww4LobQvxbam933C7CF0i9ZntwDMmzjgVIJa/NJa4gkbVrNFCemaeAFbnAp7Hdtp92yzpf4qi/q1hUUrVFXeYt+FbnMg20pCtiNB/uG1D+206GJxQYJ8ZtZ6w05SnCE7Sdqi0hzQP9VnUDjLoukCw7MYDGLs/WLTBX5RikG3rL7aEaPQc1Pvf//WdXttdsEuKl3KTh1AgVvlff3Tw55ovC8css2pTP/GL8PXUSDwCIy362Fwrzg8R/vEu3z4oBN8Em2ntoNO/DAd8Tl4SEt4WFvjUKqu85ELL11gHORAmpyGxuErGxu35QNuCuqbM94Wvd6Wj/AxpL60dFYFK9nq2qZ4b9Pe/sLbWTpJyddL/h0JkiCnDoqjdoJF+9nv3bYMGuUpo4a96ewPn104pWtaiZ6OoE4jPKDD+4nogvzDL6D48z//N38hu3+mgIIexeVh/Hkc8nGCaMb9RqDOJwv4zta2rW2u2sx02ZYkBKeF7EJJ4V1A0TnZnJ/iRfxID8Av7889DRIuQfLzcPypsSHM3fW2rd/ZsI21DQnAjho1WcEMGSN4mOflyqKNkuJ6sUgH4mZuW7RTr5WlmTZsYXnOXWNe2qmYi1Q4ZSVtVteyr8akSiqPCCwOgvFhczEYFwZZnfLXuE91pPxpxAFvf6UOB26oG3swEXLMW5HNTGPWFqUtAxw52OunD6QgYKkjZwynA1xSBwgcAiGcuWJ1s2odF/iNdxFuH7cqS8xTkWZfghZBjmPxkR91qFcI8oiT4qV6HgUYpmebG+1Cuhw0wToAyoZlntJMbc80Bc5X/GeO7Oj47jI/r2c25YAyA46gjzSikLZJEoa0UfZoA8JTlmijlF+G36w9R3hJbXgY5Ns/gOe8f6SPUCBf3rkbCwckHIzyo709rK7cU3cgHy59B56RFp4jLV1ztyqFwo/KG3nG/XgZfAhfwm0gYdcv7VlFjLMjGhxKmJZkQWMZ86mdHuOtShdLlhMBb2w07Q+ud22mMrR6RWVX52H49drtO/beJ1ftgyu37M0zp7zvKVcb9jl0RHWRMEfxvCMhsixFlZ0uzH8yxVWmjakEEpXdCKoDHVhdSBUSXpQ/7wcig6IUWeo4UL7iCkKO+o+Uh5vbbfvvfvPXbFl955WlZfdn6iCN0EH3umZ9gqwqLCZ1mgNpI9zcDybhM+83yeXD5O/zfgBl4fkAPWS0RXt5WBWXGKJgF+Q98eltCeCbt255n1sSX+TTxE4HasHhEBcjHHxopGXdflPpkxD8ZsrX9GDdw2c5tXNxYUU4KSld8QfxrTNnzoDBlHeuvEcB2jKVhbpCywzxd63bbsmYaPk8PfWmvljj+2t7MiXV83WX2oo0xsvwzFrkRwUnwgwOQ3CEAZkAhAGMhydcQpRIZFi02xs79tmt21adHtjZhWlbZCW0qeNJe+cjH0Vp7YVeXRquiMSHO1I++XQhwLw/ZYh8gLDKeMQP4YkgZ2vYjc/WZL3uqixYnFVrzDEE1EhDterMycJLefTEYJgfZ2iXQ12Iw4KvcpVv50rDq5WsWIGYxMB6CE2EhMqmzlCqpO1d5MscPOeS+95EEZKS3scbkK9LQKQFI2WoKgmV9M4JWGEhSDoKjIzhfqo9LcWo2dw2P2e4J6tCDIeFJpVyXZ3xjMrBAq+UFm1GOuHIM18W8kmCKTHz8Iuw0ebEoOScDMcWPKznbQlahsA50UnBvWNFPim+Rz0ykAZxUFA2NzZsdXVNFjrDZwyrJcZEG9FZSTqVOzFnlDSs9/iKEve+913xmPvH0r9x44bfEw9lBLe0tGSnT5+y+blZH6IDeO/CVekGLgIP0XqBwzwQLn8lTD5c4CXe6yZdFYb0I4+A/XCC/H0+TerHM3EpK+UGotxY5NB0yjf57aclxuspeXpq98w/yh1hcZFnvCuqn/enetaTq001dK+2kCAfdqdsXddCoW81yb8aw93q8xtS7L936Y7949+/bn/2X3vLvnRBVnWNPcVT9tm1G/bepVt2a6ttf/onviK+IcGtftoVn/il3/gtu7h42l6VgL1y9fv2xuuvWX1xWYJZ7S3BUlEYzglQMjZob1uB6SUJ2h7zuOoPZfWLgpS+PgqaULPHttCi8CHJLsxZXxG31He/v3nHXq017MJ0Q5Jaick/fYJZmOFZUKBewi+CEA5Ansrc3z0s7LfJPSDaICDiRPvkaciV0YwGPB5O98QgDPzu6pUrtrm15Ytdz5w9azX1GfoW/NHnpKm8AF7LyGCv2xLP2Vb/TGec7zH1qHboy6jhE7McRHX+wivC25Rdu37bV67/wA98WQoUvEjp+YjgMSCHE0oOr2RLG6M7bH9LI4xqC5W13R3YwvyiTzFC50yjIhPcACGu94GUZH54/7kZWj+MQPLh7hfmKGkAhJMctRtr23ZjfcMuvDRjKzNlq6PR9tVpWb3Cl7vU0MW2rKyKtMUJgpznEOT4OVMiDT07QajxYGCKgZfTB3Mp7PXe3W7adTEMFmNxYMGZc6dteg6mXpaiKIJyoQmBZ/mgWYsQmAf2I/9073myiIJjUMlWYTkvWHoHWTpREJdtXqkMdCL4hzRCZw8pzGF4y9eT8vCEF2m4n9cnMVBe8t6tUZURpYGtaRwI01HHYmsaQ0qsQmeBR6MxL9ykoegknMdwC/pIM0uf9NJz5D1i4B4+i78P6hwhyLfEBNC4l5YWU14Z7jzd8Xj3Ac+PuLonJgvo3OqXVg8t4A8DwqKGFvLloz2j7MHM4j7CcQ/NhHDn2ZWjjM6YGkABYPsdYUgThsYVCAFJeihTxHkQiHIGkH6UnzJNgqgDV1w+vuMm75/dE4MrShGMDh9nav5eeeqqEJlL6SkFvwJRTsoU5SJulLfvc8/MI8va36uJzQ/8G9Q37mzbb1+9am+sLNjbZ0/Z4syc7zjZ2JU1/ukd+//8xgf27/8bX7Mvnl9QGZS+hPBH127Zxzc3bLdr9ie+KkFdZweLhHlvyn73w49tZXbOlqVQf/TRH9gX3njLqnMr1pPVN7vX8umsXRVhvd21lZqUB3a6MIwu5Xdrqmy9nS3r7G7btqrQbu3ZwtKsnTszb1UpAN1+225u7tpnqzvWKXTsS1JKz8/NYYtKaR56fbY4UZEzLmR9nhJ9nFZZQF1fZQdb0MKjAvAL5NsXwH/cLyD883HvCqt3vCUM23xb6ld3pCSzJgUFeFn19ik5CX8PS37iC3sKi/HAaGNJ9WcXTastXLVkQEigW7/roxPNofiphDhTe8unzokXmV2/fmskyJ2+6T+T63AYUI6gvegjjFCSFngXGes9p2t2fY5/gbUTfjBNWrjL1CLxIh1dSNXTC3gmh9YPa+xo5MPgfu+Be4XhXbj17Y5tN2U5ilmeO71gDVmtRTW0f/daSPXw6qSFAZq6GmmClhbEGGnSGN5qXgQ6kJi30ucdtOFXWaAIMxa38ek8sXIJ8Gk7c/6UVRsV/0onSkOS+hCHrhRHBIpAZmUle6W5pgP/IYLUAQAW8UhXFcMviUAQlHrP1QfuWEojDV/PqpScYjG5dgik8iZIQ6ij5wSjZwQvpfB94WJeMKnAhzNklYevlLHAg6/9+LA62ocnkcoQ+UEePu+U/QjEEDXvfdg8w/kkwDu9SivjGe7vq6OH9evt5eFS/Gi/o4Dnj9M98eh01BELIe0ZnpfFzNeNFmT9L+q66JZ0OPyYT4cpkQ7lQkhTRjo5wg6hzJQKjjicDsYwPkDYphg2uEhxGZ1hKJE5xGS5x1B9WK168GfyS+2X1SF7DeapkVtF2Ttd/EXQNxBppJcpPm+ckbpjkSFKJi7NaRI00QMKCYJcaagMLOgEd4xaUHev125LdWvruePbCzlqk2fqm1yaIsGxV5tri6FLwrbkxzv549cRTsiD9u8qb6aVmCCTLebW+LYE3ye31+2fffd7tjJdkxXNgU+sv1C/lMV2W7zh+uq2/dhb5215turDu1DNldUt2+4MbLYxbRdXmPLilME99WOVcziltp+xurrW+totm67N2lqz7wJ4Tsp2R5bXZ2tb9r2bd2xlkW811NQXy0p7aB+ubqhMOy6Mdjp9+4Ort3wu/8zCrNUKZWvJor98Z8O+f3lVQmvLzs41bF5l6AjX127dsVXhbkd13REe2sJnTfxhbnYmmxdP7ea3Wdvd26V2d9iPdzhkIVM4p52cmwBeFtFaCK7oRz7dIocfgpspOgRsU+3Lt8GXlldsbn6BFBSW0bCBv9sQvWy3WdfQtV097yjupmhhS7jYES3wRcewiNtSpPhGw+wc+7inRadp3z90yMmQqX+MePpRgfpEX/H6uYP2xW2ZqhWd4EFbo6BwgJWPHmRxCIcbpRF9bQTP9Kr14yALOCw8aeVhUri8H+Hfv3xHjb9ny4vzdnpJlrAscLY5DAesDk8LyXguDSt6lnblQnUEUYeoRxAmQ3AQA4RDGnxJDB+YXUHWAcMlCPE7t1dt7faaTc80bPn0kq2cXrQuc2cIbISzysBn9LgyBO0WjX7IdOjS55PIW/deN4gFYoDQGVrTs5dCneTAEI2cD3MqjLqQFIeEu8BhXIGDOCOdhINEeFIM5ADPQw7lgHfkQp7+WgXsSyPui0lhQZI8Q4Eu+J2xcx3hMYA0eU5+EuRYuDyTPD5Z2GiDFB//VD7ZrmLw6ugbrD9o+9A6K99Z6R9tRRzwGs9HBeIBlDEfN8qMH4oLbR5h48p7gkdnxfXVueMeQDgz5IgjHsKONuOZPDj8BsdoA2GZikHYoySgsISyAJBmlDGfB+mGA/D3dtRzPk4eeB9h4p6yg0OEJvf5MFGmUFwAwrLgiJEorkx7EDeUAOIRJu/yaeKY86R84CTvws/xn5X/1Otv2UqjarNTKlttzqeW1nc69r1b6/Zff/337Ofefdv+2JuvW1WK5WC4LWG7Y+/f2LbLt3fs3/yh1+z8UiMJGbXXr3zrE1vdadvFM4v2lVeWrSv/a+tb9sGVm/a9GzfsR99+07564Yxd+/h96xen7XeuyIJfW7d/7yd+0DY3Wvb1z67Z99bX7C/+zA/b60vnbHqqLmHUsb//679tr750yn787ddtbli1/+sv/6bNynj4H715wc6dvWC7g1375KbyubwjJaBrXzx/ys4tLvv8+T/81V+z6sKyvf7mm3ZhYdrWpaDUJcgXZBwwGlYv1NzSFBYd//cHcJzCjrf/JKA98uEOixPtEW3JfTgg2hZ34/pNX9TGaOEbb77tO3EYkeQrixz4wjw3o2xMQ32w1bMpCeWl+RkrSFnEr9lpKUOzmemKrczVbVq8vbe7YWXR2crSii0unZJRVJECuWe3bqZjXb/4xS/6FjGs6KR0Jt52FIh6AdQToC+ARwQ2ftAxdM52unzdWQDHSCVhSINwPt2QSxN4ZgX5gwCVmwT59AJBQRThB6J4DoR+78ptsG6vnVuxGVm3LABTwOQygasbBUmEF+lEuuEivyBUxfAkxPZEfLIBxFjk6ZYLFjFbzrY2tkVAN60lTXphUdbbiiy1eWmIshmUm9KSMBdjSYuyFE/xWZmuDD1PL4s75cWDp58xWD0OiE++eusKBGUkJGnoL1Z++7D6mEUe6Y9DqhP/KAP3I0i4IIwYqBwrrhNBwmAhUAnzXt9xBCR8MVKBwGXIOHXscUi4jfQRHvJUu4AfRd2Pk96n+o+SKdqOtG2EHZ0KC3dGShPWVTB7gDjHAfCWykUZEv7xI508jWGRRoekTKms3HgyCbzcuuiX2ktpeZuTRypfWLJxCh64RHhDw5Ev9UvWuiwyKS28I2+G38k3aDOV4SDegHhHOpQd//CL9MkTF+8p72GO/HBuNUsJIQ6jIZEOwp17FDtGHIiTcJXq7Bjxoo1fgf0bhyhn1BEgv9QGfbu2tm3lQdNOz1Zs8fwXiGCrW7v2vet37B998In9yS+/Zn/4tYuy2Fll1rHvXF23D69vYivbD79+ylbmZ60gpo+y+f/+9e/5LpcfffucvbzCvmS+xb9jl67csQ831+wH3nzZXluasT/4/d+1l9/4Afs9pfWNT67Yn/7R12xxdsm+dfm2/caHH9lf/BNfsXOzp6zfNLtx65b90oef2Zdfu2A/+dYrvvL9v/jvf93OVov2p9593WZkifaHXfvmRzftN753w/7wD52zN5fnbakm4SbF+Te++3376MYd60hBeWlpyd64eM5OLTRsuiZFUPgsid+AFQbgjgbg9yCO7wVBI3nI01VA0FT0kaBd2h2AblG6+TYCdD47Oy/euGTlas2NEpG9dYT79c0Npyu253L2RKHCmqK6j6iWlDbnZnSV9o6E/s2b122uXrb5esnKQwlRKfFY9XOzi6ohhtJAfPiOK5NfeucL+4I8KTJHF+TUBaB+0DL1gv7wp75MBYAJpkTTN86jj/PVtXRKJrQfiqzv5hGPo+8HPJND6/kGPg4cJR5hIhxIAcKPZxgJRLMuTbhcKdrpuZpV3HQUgRHPLXOGoaF8CeNCWwnpSYjOpxsOv30mQh4E4NbDZQJKnvh7mmpzhhE3NzZtT8JtYT6dUw4Pg1k4LyO8GpWxMbHE9MNq1U9N7cJ6jw6hwDieuaogcspPwpk9kSlXEYaXUbeeBmVKV95FnQJ4HnfhnyBdA7cjHGRh3Vt5FJIFnYB3IUxIS2iWgPf9kimCvxsHvFI+WRjhITF7f+FxI3/qFOBx5MeQGZYf7ZPmlNPhHHmmn+IezQXsP2d+/M/jA+AVQ7pe2iwo1OGOMOH0TBhXxLzjhuIFpLqxa8GfXfFKUzVYuVjiOBhBOPzDRT0pEw7mES788g6IuuHiOQQtgjfyBJ/jDmEd7wlLHBxliXveYakTNkYQuGdrIK5WI49w5JPeTU8nV/frKL/xPMMFftI2ro4UyaZt7bBCvedDrrelTN9p9u0LZxft5cUZur3PnzMPfWezZWdnynZGyjVpDab4sEXPfuv9Gwph9pXXTtl0WfURw+20+nbnzqZNqYznVpZsrlywzTu3bWHlgl3Z6dv17ab9yJtnZBlXlb/y7vbtR984ZbPlaWs3u/6RoWvNnl1cXrCLC3MurL5x+ZYtz9Tt3QunbKom3A2G9vGNTfuGFIYffP2CLavu1IuhdPa2TxWr1pUgv7W2Zg2Flw6gODIK2lK+JNDaHfG8TtuVvaM4tnBN8j/MwU9xKG15F375d/THuEcgY0Gvrq66EMcPepuXsJ1fWFQbz6hefdtpcjrajh+2g0DnlEanC9HRUqNmCxLUM6r0tPrJNIt/1Wb0k7X1DSk0VVuQAj8jP4a5/YNNFXaXICjT0Dp1OHVqOfFIeBcX/5/ujgL5PuOQPaPsk473LvUxguDvAr6Y+kSKRx9M7/bDZ/+B52LVejCRPOQZS0D+PuBAXL3n54tT5I/1AutkaAlBg4bebHdsdWPLtiUoG9MVe2lh2irFmhKS1oeAY1/oQBqSVFgOUulN7VpxWBWzTZYG+YVGxT1+ecGAeARoCsKQNw1CWLFD66jTrqnjowlOTfXtwkvnbXF50Vep+miOkiEsqxmL8kA78zkWaZRur+ud19jTzfCBosFPQs4FPgdQqDyk42VUuHhGdKay8g5/p959GMcxcQK4j/eRNnCg/sJ5Ukj0Xsigs5BHOvmIZ+ZOE96Sxkm8UfmAlA/p+5P7ESZOgUNB8j30GRB3VOyEd84A2N7e9SHoNO+85AIEYRl5RX5R9qNCPn4+bp4mEH4y2ahM9jaryegxgaKTAnN+hKWtiZ/KpnqhDegeSx2vqZJsRbgZb7O8ffGe6NtxnPlhlTfFNEmHkRfiUL4ogFL2sPvFlzfbrKItycvronsX5K4oYFnonX6Egd72E1BYwvPLHj1MSmtPTLrt6fgpfOqH7LigFNSLokS5gChSgH9Ziqs/kHdifuRxAFIALxPFcuVRyTebq7a6fstu3e5Zba5uWxKmH9/Ytiu7ffsj71ywr718ysp7HPAysF/7/i37+NaW/aFX5u2104tSHBrWE81x1Obf++XvSkiU7H/6U29Zg3ZQj758U1b3tz+2+tlle/Pskp2pTNnajStWmDtvv3llw96/vWr//k+/a9tSED68sW7XZUD8Wz90weZrsxJMbfvw6hX7/VubEtpn7cvnT9u2hNm/+PimXZBV/ZNvnLU9CR9r9+xffv+S/ePvfGb/iz/8NXtlac4G/bZdX79jxfKs7RUrvo32W+991147s2wv6/2KBPqUrNaBcM75E/T8EYpziIvm05X2E6rVrsnvAOSijBoo3Xi7h+PnfJc2SwLLIaMD1gel9TapH4dQR6BxLv3pU6et2lCdhPN2qyt+ndZItCRssVjPnDkti1o8uyLlSlWq7HWlUEGnyocpO/X7rtqFI7c/+OSSzSvsyuKczaLdiNagYQQop/Wxre3GjZuuTLzz7hfVfyhoWqDGrqajQqLFEYJ4dgJ0fMAXdPX3WNt40w9T30j8l/cePAGNkSUR4II8nwngGT1lGC/TcSDijtdjIEaPT2XYdUE3kOBMDSKrhi9KCYFrEqTf/Pi6vX561jXuStawQXCkjYMIA5n7C6/0wLtg2EAwvnjnSgRMU41RLJTVRAgctDy9U5Rrl27Z5qoYrAhpeqVicwuz1pDGyNGfMOT8sEukfQLHB1qMxTIM1SHAWbHekBYf7fugcJy4z1rbecn5lxXrXqXL15P7/bro+ihq5ckrIdKKvhP5jOMtypL331dM1M9Yj+CMnN7mC9OUjh5RHKbErHvqR30WiirO5as37BufXbevX101UYP9pKzrH7h42hcqlqRM/4Nv3bDv3tq1P/Nj5+zU7Iws7yoMwDZ32/bf/KtPrFIa2M997bStzCzY7Z2BfeuTG/Zb337fXr943l47NWvn5yq2KAPh+nbf3r+5aVutgf0bX37Xvr96zT64fd12JbT+0MXX7czcvPWV32c76/Y7f/BtW24s2PmVU9Yatu3C4oqt1GdsRsKtpypv7vXtw2vX7JNLl+3Hv/SOna/P2q6s3G/duu7KWlH4Kau+hWHfyzFfr1pFfGgaYSelSaLTBljursRmOM/wzeEUQ1Z6Kz5ffmSnTo0RybE2SEpggv024qofyaBwIowZRiZPpteYZ/b1Pbp3I4kfvE0uFER26fgIivNhKZJK607P7Pbmrq3LUu9LgZqfmbGVpQVbkqDn7Izgqf59hj58FUMhKb982IljjHelBFy7tWot8dOqlLHllRVbKPlyR68DZWVVPFs9fWj9S1/a57som+ygeJrgmM00Ki/XiyDIo7yHxYn3iEugPJWGDznBZw9iomF6bWupU683O9LG1+3NM/N2am7aiSkvMMcJFnAC0T2Oe8JEWcaFbcHzhtggLvafcjiLiBoilpV95dMbtrXaVL4VO/P6kk3P1H0YkHKEEPd0lC5APrh4PoGjQsE2pGnzKVMEOXvI+QJatBvAfb7tjgL5+PeD46b9eYE8DvP9KvzH8XYXzv0RRkffS+9TkOin3Cf/wnBgXQl7Vq/PSArsqP//zkdX7Ze/94mdl3D4gZVZO1UrpAVSCv8vP922j9db9hMXqzbPML54R0HxW52B/YtLuxJMe/YTL1fsVEOCuDRtV9Z37TsfXbK3X3/FzsuKnmPxqHjN7d2u3ZEQHw5L9pWlWbvZ3bHVThOdwF6dW7J59Xmk0rbs/Y8lpBsVKZszskSHTZuRYjJbqlpN15aEOIJ8s9uxZrdrp2dkXcq/OFWyjngG1S5LSfHDX1RvhGI6ACqNRLpAkuNsFDGRHK4RWhLYIA5+JueGkOKRTr4NxvEf7/CNhbRpas1bRf9S+j5dpLipTfylHFOBqb2YDmR6QhLZuuJ9TVnRu74DgSOQh776vlGr2owUk3q1ktUxpQ2397QZKVU6JO9nqVMY1QNDakttvba141vzekr/paU5W5ByVlFapNHvMo8ufry1aV9+913hi3ikQLrPBkR7PfeCfLysR6kLPoRLQlHWuDojDUmj3tncMfVJe3ll3hZnOOkrI7IsTj79vH8+nwiHGxfknNnsKYiY2IKVBLniy7/X7tnVT6/b9kbbDwR4+QvnrFpnIU2Kn1ci8oIc/xNBfkxQ585b5HwXfbqeLHIgrvm2OwpEvKPAcdP+PMA4/sb7FTDJD4h7RrN8ukYWmU/h+Epj3oXCq/h6pN8Up/q+upyd5NNi1J3eUIL8iv3zP/jIXnvpgr1zetGWakXbae8YMvjjrb7daXbtQq1vMzVZi1j7iisj0z7lcwzFPXt5ZmhzzPtXG7Yj5fzG6oadXVm2OQmcYr8jRf2O7VVq1itylnbRThclpFiEpaIxeoAg9q8NYAnLlEbQlBS2Jj41HHat0OtbRfVg7U5HGbfJX/VV5dyiZDMpQ8Ql8RCMFBaVRr1BA9gTyxGehBtHJSaOmJ7CUBdlIi83NTyOMyz5pTwQ5HiMALxPouUk8lgLolThXQhBwro/fDB4IX/klXglZez0B9ZSPVscUa06spUOS5p2LEtxYfEaW+hm+NIiSgJ81fkgCXqBvX1RBnwKhUwR5NRNeCuUykrPbHOnZevbEuY7u1ZVOo3paZuZmfbPK1PWWxLkm5vr9uV33k3llh953F3bJw95vL8Qghx3v/AeTmEI1xP1Qtho4/6pTjULJyxduXnHrsudO3PKTs03fGFEQKQf1zyO8Bt/DhcCNt5HfkFgvuoYwlDY1k7brl+6oWvXphszdvHtc1aupi1GeSHudcnSi3zy+Z/A/QFrA4t8X5AvzPuiKXCZh+PidTz+veDz3maBqzweJuHvqHgiLo7V4sSh63EMp1t/+2KF/qj0dDuFwC90s7UlEn4KsrXds29fumm/++lVu3D+vL1z8bydX5mzUqVg04rWVmwEf1nCpS4BWcI8VVrMqbaVNDlUlF8JwYi//iWrlz6quC1Z49eu25mLF60qoUF5i6yYlqDiCNiiBAxCdUpCx4Ufw8OqCPPtjNvhpsS3sLWpCUPHUwW2bUoAcgoYi1glaKW6qJyso1F4auxXrHBZ1Up2KEGJY/h5IDbX5bg4pYWywtnwfAjKWZWser7yOFS4FuFVpuCKwmyqsGBSG1F3FIWKFJMhmg71oY2cl0l5KIkHVtipIyHNtl61G4t4Wf/T7nVtu92yVbYhdqSqqNyN+rQs5gVbbsgKF29mZMFzFQ8lHul4PRl/F1A+Rl1ZpAwaXdgrf/DpR9cKgxw/xdci2bp25do138fNosnlpUWrqt6rt2/Z5sa6vfOlL/iUADivSsinOjxdoC6B9+disdv9ICrjjTQB9iuLZq4gnWHJh5uKDGmrw0A4rULNBfn62qp96fXz0rZrvjUsn2YgLtILGM+X57zffv7EpXfoSjckDEM1vtVK3jtbu3br+i3rc6gEp0C9tOBbKO6VZ7wbL8MJ3BsQ5BzriCBnhfOjEuQncHSY1EfCb5y+x98HTIo3kEzCV91K7xHhHO+aBKufkiWHBciBTh0x9R7pK3xdfXCgvtdUAruKV0V4iN9XZDGzy2LQo9+msrhgcEtQibKqSlf/1ChaubymihVf3Y2ijsDB0t7dZQvVtm1tbtnFV142jnbliE4OACFflw0I7ZIEKUJY6RYHSkzCvas8u6pJXxZ/hXwQk4pQUT34DdoD6zS7Vp2p+zGzKAb9Dofq8DGOomib1fqMALL1rqcyDoyDo7ywqhNsqcvHVzAwSF8VZJSSxZWc/Q2GOn0+PzxlVYVx5SjXFvtWbwa8SwoDgrlrJQlHn2dX3izcrJerfr78lMrJCvutzpSt7XZsdWvDdjtNHyafV79cmmlYFV4tBQVlYlgp2nSBI60oM9OUiGLypy3ggyAR/OuZ8JRV6ePvi2wVjmLTLn1wqzaG/6rC1pYsYN/+xsamXb162d547TVr78pa39ywr331y14/2tu3uyFInjKkuqRyvBCCfBz2K5enLAGdA821N5VOzmFYDeGO1nbpzo5tqxErIoBXT8+o84lUnGBH6HFiyaWZf5eHvD/3EYcrGh1vcSJD70AQEsOBm6ubtnpr1Q9jWZift4VzsgRyghxHejjmyz09tMvM/wSODieC/OlDHteB5/CLK/75NpgUB8jHY0eJC1msU9mm/YGsbgkQhlV9lwenCopxYy4OEPQIZYWsymiUNPavgw3Kii9mXVC8Kb68VlBflbKPloAyztAs1qbnK5e2BKozi2fwKdOuLEyEZUHGQtmH981u3V63DSnrjZl5W1ycs6qEEuXrSuJx1jpfOJO6IeuY8sjylZDjA2p8LllyzkcO2GrGR1M4991X64tv7PXgI8pffKSlFG5urkoY9qxWXXCh3e90FG5gM426zymzBa0uoe4KB2UHX+zCwbKlTowyCHd7SotdHHsqB8LQz31wwUfYJDAd32NtBKR28Bv9ZXhxp3C8UP+TgZ9t9+3allxb+bC3vaq8+aocriIcsVCPkQ+w5SvsSVuFT3mCe9pbDl+9wy/9FxBeZaUM8HzaiTDUiXd+aJXiE42pA1a+s+3t1o2bdvrUiu1sb9rWxoZ98QtvWhnFJ4vryo7ye5pA/akLDrnyQkFqyAT5eweoVMin0m4Zq4E5RazdH9qGtGTCLy0u+Pd/xwlzHCLtu/IQTCLqEaQyQGoES2HFUChHp+taMKHTopK7O0hA+JP2pDKcwNHgBHfPJkDfk2g/7x9tF31g1JZcM0dYCQ2bYocIHyEZ+nGonV7f52ERVEVZdSUJa4S0EpHQE9Pvo+QnAcm3wCXGnHl73hJqyLGhBK8PeSv9gYQ3RhqnJsqw8/5MCTw8ZVPanVbT+hJcC1Ia6dsuOJUHSgZswReEeT3El+SUu9eBb4oblqcyLfUVUIKbrVSuiChTn09Webd7Hbu5vmbrzR3rDDnYiGHgshUlCVECmhLut9e37Prapl1f35Hbtds7Xd+ps8l+cnHGnurD97gVwcrDkvAilUd58ZGVsrKEd+aFeFwnOYb3+wxzSyDTDljorHovy5Aa9Au21eraDUYhJcTZPNuoTtnKwrSdW1mw01J05mfrvlrdt1xKyOKI7+3iygAFUvvQJMKTmip7dpVKbQB+VRbKSEHhu7pJFnoSfiz605+SYnR2IEOuYPMzdTt/9pRNgzsFYjSABKJekdrThlF5VP4XxSKPCh0GzgC48T6gRnSNli0VA7uz3bZrN1dFOHP26vnTVi9yfN6ouUg7mEdA5BfvcOPheI5wEYblJPhxXrroUoEUT9p4u9W3a1ev287mtlVFvCsri7Z0dtGKpRQ+0gEij7zfcSBfxhcJjoMPNPEDi91OLPKnAuA7j+NJbZh/Px42XDwD3q1063q7ODFtjZDl8BD2JHOKINyALUZlva9IzpQI22e+FqtRaZYk4IssNJUggdmX5Ieg7yPwERtweAlvvUOAkLeYqc9TI8inqlUJPPZE95WHnpX/lavXlH/XvvTlr1iruZsJcKWrOlWLdbfIsa47GMuy5EsSmFjkvkUMa5HRhGFZ98qAAos3MMRLfru7LVvbWLf1rQ07df6UneM8fj5+pMyxsLsqM4Lzg08v2erWtpQPWb6i+8bMrK/+rhaHNsMBOsIVh/dWlG9NceE/oBzRCL9yoQluc3gHJvUT/2iLrgz9l7HAu5xcJgWjUvX59jvqfzc3162hvvfqfN2Wp8u2J6FJHDJipKCsn+Q2BVBqQ58yKKkt0toHFCqG12kP+CvC3gPuv0sHqvCMjIdHY7ylEwpLqqt/YEVxEe5sP/ZdSgrH8D+fGr1x86Ztb23ZO+++q0RUEKXFVIMrM6PqPxUI/IP7z5Ugd82cBpDmWiiLYNQxNiVAP712xxtveW7GTi/MWhp1glCyyGMwnlcQcR6xAM8HkC1XkJYrPdU7Ksdqskim3zXbljJx5bNrfrDEzHTNTp9ZsfnlGRFsJvgpd5aOL9STi/Qjj6NClO95gePW7yiQH1p/lKvWT+DhId/e0W/y9B9tQjhn4rm2wiF49VbvxJzVvzp9rNGu7TT5ENHO/tw14bZ6Nf+M76yECFu8mLetS5I1pmWhKX5JlnwZgV9FoGLhMYQrZq8cBuqDXTF3jvykHOrS0hZkW3KoVHfoh7eQT10Jriwt2vb6uqzyll146aJdvXHTdlUm5tW7Ku6ULE1JV4VXGixwlaHh9r7KsCfhp4r5iACf0mx3OY2Q0/vKLlX5wFBJ9FxTOc+emrPpak3KiYRggTVBcDIJKqXWhfVJKWAP9W5L5VRcBJlysH6/7d9dbwk3nPLWlVJCevPTM7bEep2G0mUqQAYIR0uPw6T+whp6dJ9d4WO9tWub7aY1OUscHUiCuio8NiTUz6ysqO+l8qZFa8QGKYx2SIHJnsE8Q+/BP8FJ2lpG/UCF4iowJfApRznWBKC4MWROOD/wxYfT9adITkOUnUykRET5Cc8IKWe6N1tNe/nlVx2P8GM/FdFxkOr8NIBy42Jq9YWaIw9iGodoHD41yFxRsd+yKWm03UJFBLZnH1+5bbO1sp2an7bl2boLe4+TxctDPo9INyDehX8gG3Bky7kgH4oQRYxFPmYv+mm392xzvWmXP72iSANZh7N29uyK1WZr0hBhGQnG04r0cZHnUeA4YZ82RP0eNeQtco4CHd9HHtfnCVfHhQfF6zhO8s+Poq3yaZA2Ls5QCCUWIFwI8giHYyjap6ZkUXdk9G5sN22LozYlEBHaJVlzaQuVhPwey7dg/gjjNPw+VZDFPsVX0lgYxtepylavTdlsUeHEM4YIdwmNZo8jVbuyLrGsJd5lVdeU6jSnLOq5Rz1UVj5D3G2xfW3PGtWKHzG6sdNUPIaeKbMEGKvPpXRw4qASklUqPwQ55dQ7hJhe+miiAnv5EebYooUC54gXJf9Ldmqm7ivPHSSvwE16FF4QYAg2CfCe8kYxIVl4EIKL4Xe+EtZRvbhn7U6/RziVTYJ3YX7WFhoVm6kkPAd4HpQrg2iHXSkzfIBmfW3N8V6RgsIXGcmQOW+mMBl9bDRUZtWNUXgXyVlSXNIwefIgR0VTXv7ovrRzADXFsvZw+q8kXbizayAd2lWQEB8Jfurk0hzgvRcNelJ8tTmnDd64ddu2trftrbffttX1TaUz5dOvDelQuayfCoBzph0oxgsvyPMEJx1c7TZUJ+zQ0ta1sm3q9vratg27bRfkZ5bm/CAAeIUP03j87KrkI49Rsjynh9G7/ZdOGIATN6TEfJs64h5njZeTRd7e7dvG6o5dvXxdee7Z8vKcnbtwxkoifD/NKMe48nWM+7gSzu/07MSa+XMPI+SEIo4b5Gs+DDlhifJJTa58PIR3nHtMOnysIv+JTID0eMchKnxdiLAMRXHqFWFZNJYH6s4RqOTLohbKwcdJCMvBFADnKJMv5xmz55XPBfI+yk9Zo2x81IRPf/I+ygJw3CjhKA95Rn15z1nblI9yUg7yY3iVVcTOvGShnD592jsnZ28z7IalzqlOvANPXKkb6aCNR9lw3D9LQJkmwaRyHhb2fjCeVv75QdPMw3gapE8b4E+bRn48R1j8gh4GPSnqui9Vp2VV9e3qbdF8s2sz01WbmxdN14v+XW7O8SqLke/103ngOy32k3P4SE9W744sZlllPUbQZO1KeC2yP83n2iWQFJs9zhzC0pV1VpRAKpcb1sCKlSSdUR4F0XOBI1RVrA+//54s22k7f+a0aJ/vnjMf7eqDVRDkg0zQMFyvOvSZP9cdwgKhxKEzklFuVWNtI4qw9sU+6Pj6pxvRfpl0Mp5jKAW8CnyKl+yxeE+48jO+PRw4hC9KoZFxw9y+Kwt6z+ea15nDXtu0dfWdafGC+emKH2fqc9Z6j/NjppV9apURrMvyX5XC0tzatnPLS+KvczbD/mz6pvDPqINsZf8VB+J1rkSlhGhX5sK9qT1h6kDZwBzD4dmIZAjiDLxulN/rzHv35J//fIQic+CbVzinHUWh/xOmoHZEcN+5s2bdXte++IW37Mq121JOBjYrnvnSgpSP0CpInuy4ckvanufx4VhxKaf4mmc96EttGgMSe9YgyvSgCAJ8y4Di04kBFr709grWV+f5xre+Y4tzDfviG6/YUA1XQKsXihjOQuMdTiGAQ0CQjDqBD+VIe6fDoM4dAlF2riwe4VTYPWn3fNSfVbKdnZ5t39m2tVvrKlPL5pdn7cIr57L5nVTWe9WbdBFgHGyjBy8jcUOJgEgRdN/4xjfsN37jN+zb3/62W6E/8AM/YD/xEz9h77zzjv3Kr/yK/eZv/qZ9+umnLrR++Id/2H70R3/UjyYkfqRFuv/wH/5D+63f+i27fPmyp0MaP/ZjP2ZvvfXWfjjKhHD+R//oH3m+HHVI3J/5mZ+xH/mRH7GXXnrJw/7iL/6i53v16lUX8j/7sz/raRGWenzrW9+yf/kv/6WHeffdd+ynf/oPe7lg7AhemnR9bd2++c1venlYcYqwRWhTj1dffdV+/Md/3D++QTn+yT/5J/bJJ59YuVK1ixdftq9+9av2ta99zT9jSp7E/+3f/i376KMPPQ3ibW5seN1I52WC110AAP/0SURBVMyZMz4cSdmZu0RBCKDOD0Ofh0HQDzAp/fz7/P04jMd9HGU9DuTzj3JzDRfAPWEjfP59+IejXYYSVr5AqiSramfbvnN9W4pz2X7kjdPi1LJmUeQFncK8C2TEqRJ0v0jHn+QHDbrCpyvTcP4ddfV7eDjbwPhAB8eIVqSUuwzKyuZ9JnEQWb8D+973vuffj79w4ULqmyoHW888XyzlpwmqDw5apjhYtXRj/6qb6sGQ+9Zuy+7Isr6xtuWfaqUOdSkkfLyGw1NQzF2wKSJ9Ezc17FldeFnmu/myujnAxreM9cVf4aEKL1Q7jp1/3oOHPirI0w2Q52vWUzsU1K9l4m1LGfzu+x9bVXTzypmztjzbsPZgyq5ud+zGTsd++JVTVqO4Si/ozndJ6A/DgvYPWjoqBF3n4xyaBvVQu7AfHh5Y/Pm/+Teeua+fjUMgP+A4yDkAaJEgxgWwNF4QB+ZFYAOO+ckENacF+WlI0mDTQhmFk9Cnd3t8CeAoU2LkRydA38OqKCwMhUHw4ZP2Tsu21EFYXMHikvpMTdpv3dM+tCEFebw44eiaGE8S5IpIICcyrF2sa9L6zne+Y2+88YYLsC9/+cv+DmsTIfbRRx/5t3cRtm+++aa/i3IApI0Vj0V+/fp1F4Q/9EM/ZC+//LKHpQNTlohDWKxyvl5EfoQ9e/asl4/yLy4uusCH0cUnLHHEIw0sasqPoP5jf+yPSZi/6wKcuOT13nvv2T//5/+D1+0LX/iC/eAP/qC9reubqh9xb968ab/+67/u9Tt37pyfqfwdKTIvv/yKvf32F1yh4B2MCMv/937vd6UQXLLXXnvNfuqnfspxgPBGySA9yu1CAnzLMecIZnjGOU3l2uVecFi7HgaHhc/7c3+YG3//rMJ4WfP393IAuMdCZFhY4lZMVVbhLoy1ZOeXZlNbuc2LQi1BxWrlCW2WT5MLbctXseqiPQQXriaa4TjP9KEN5anUiRHxYLCkirt27ZorltA1sP85TOXr1vHTBC80LpUfPuh0rCfnj/BNCYyqFOSFhTk7d3rZTsvCXpxTX61VfMuuYxtlQDE4aY2933OMoM2lr9fxCVFPU8IHpSH2nSurLG9w4Lk/UiDPaI88OH9SmfbbWY1EmfiM6OrabXvvg/etMbtgZ06dVj3nXB6wrXB1t+0n9Z2br7lBmKZwVDfJBNLx9laeKPtppIK08b0/jJcznsf9A/ClfZBRT5mC7g/jHQyY5HcUIJrHxQkLzDG5EiXimhfRIaTXN7akozO0JSeak6wVCE3e6WDaqeODXBp+ANET5Ijg+z+5UXIMl5FRn88JMkyt8jRm0icYfe7D85jciOPglsh+uVKZIqZri/JDaDKMHMIYC4HhMpgUFinPAOHS97ln7sI16TD8TXyEGmGJR2dFsLqAy8rMe4QnghIhTx7EQ2iSLp3pFMPaWb5cYXiMGGANIyRnZmZVlmQtk9bi4pKnz/Pt23fs448/cWv/jLTmV1551QUzVs8rr7ziQpg8P/jgA/vwww9dUaD+AJY2ZQfXUV4E+Te+8XUfeufdxYsXXUHBqicdOif5EhqcgkfugxFT/welzftBlPEwuN974ChhnhWgrOGCpsZdQNwH7lnIyAQxw8SsE0PAlknDf/TlpHxPwgZp5NuQtMkfWmUVd13Wd13CqyYBXq2IHlD2GZ6HHsQj0PcR4AlG6cT34QHoxEcHR6+fMoAJBC1F0j34lXAAUDZwCC0MnCVZpqfnG3ZmIV1X5lhXVLPFRtUWpiXodV2cld9cQ9dGOkJVcSMdwNNWHuSVUE3/mdQaDw95OgnAb7yd4cp8FGZ1bU18YEPCW0JcfGdhVryLM0UkxJlqwKjr+Sgs9VBEOaZH/AuCXj/VyoVK5o/i8gCQL3e+nHdBFq4wXqEXGagmfckXPtA5JThL6oSsQJxW52QhRkfMfqfV9Q+osNXB+56QBb4YgpvKVium+XMOEAB/nvyRAILxDq0/VpoO2j3rtjo24PxkMYa5+Vn//jhzbpOIMOAAEeo+mEQwnfRZy5Fg5z1X3sNUEEjcMzzs/jkNNd4FRPq48McvHHEiDAI7nrlSFuKEH/eRhmvF8geIh7WNsMU6v3Tpkn+5SehSOISnylWmjcoen/BXrlxxi5s581clxGPunLqTLpY0ljVKBmEZQeir7i6As7IB3ONarabnywgBwpxRB3DFl+cQ+FhjvmJV+ZMHaXn9FJcFNYQl/0cNgaMA8giXh6jHYe5hIJ/n/dzDwKRyh4v3AXn/A/nKj2kwTu5qqh8TpFKWH8Tk4YjjHNjvAvJpxD3pO81yVQT1GLc64dUsOIMnMFwMTSGc4S30xCz2fhnT+9QHud9P3/8/faAm4MxLRX3V51I/lY94HiMXfA6UNQVFlb8qPEyXzOZqUuYbNVuaQchP26IMkQXdL8zWfR82a9uIyzAwxpDjUmmTB3mlPB8/FsA3Lk8v8D7aJMGUbW3v2OrGuvrywL74hS/aKQnyqngO8tmbi7hY4KqUH44jJQ4iYhU/q+O95ZEnCsaIC+ngjgtRxjxE+cedh9XVOep4xAj0ooEPfzFEoqqxTYH5silZ2eXSlNUkRGdlldfq03b5+m1p8nti4DW3wnrdjg8B+cICOqNaivbn8Ac/G3kC4g8DsOqdXYXgM6bN7ZZ1dlu6N+VdtYa02No0x8PSA1KcowAdxAUxHUUOrR9Hfsyd4xdtGhZxEALv/LvPekZA8gyzIX7cR1gIP6yLeI7O4IIxw0WE8zJk+cY18gSYTiAM1j/D+Qz570qAM2fPAjeV0tNiwUlXAhatHkWDtBDOWO5Y4aQZ6UfZAIQ4lvmaNG1cCGIcYSIczyxCwlJnuP7rX/+6ffe733VLHsGOIKeMKBqkT10pB8DIAUwhnh8nRB0Dxp+fN7hf+fNtRFhwn4/Du3iO97pxuunrutNW3yruyYJG5NIfpIiL2eqfD7cpdU8jTxOHAethfB8562c4pCVXjoib0lEaekdS+E1Kk/IB98rvyQFlRD3JBDl3bH9Td05sSHhljzx1Fw44R5519QynF6cknBHuumdo3b9fkc3/MxeeXFrWx8EqboyzPF1ppv8pb3J5HBD4hTZwwR+5h+84vSjMUMFu3Lkl3lt3o4BdAKpimlJVmD31e+pZZhRG/Zx4Hh8aUpCylBPiiArcz7fByT+/6+gocBR6iLrg9M/xKEXz8IgHIrwAQFW9tlmdXaCDbLQsERpHF7LFggba3N61rZ2WmDTCuqKA+lPj+QcEdE1zPQhjKP3+yN8HtS7avc9q9KesqTzYr4iS0JBGyylMKlnGkFKU+wFt6MQJwSGQBWHtRmNz79ajwiGYgcR0koUOEIZ8eR/huUY68Q5hzzv8IOoQalw9jFzQTAg3nhGqUQbSRChyH+khRJlzZ2EZc/UMsWNxs/jGz8j2eOCHcrL3fkdCtmuN6RnlIwVE7whDnpE/aTNNQF4oCLQtQD2oN47w+LMF7Y//8T/uw+kM8bMQ7x/8g39g//Xf+3u+SI7FdKQPkH7gi/YkDd6lMiac3c+dQKK5ewF4jrYch0lx8ROl+pwlbrvZUvv0rVbm/PG2aLPt7/0sbt/4ndox4oYDIu/IHwGN462HU1zsSuQ2z9H2epLvCIgftAFA6w4eL/k9VUjV3S87hgb9w3mQgH3XbBVLH2ABH/CZxGtwflCOwBevSXDhWKMAbySOx0UwCoKHkAd5Ba6jDI8aou328wF0T1sEz1IgNxIYjcWvJj7Vw2hAGBNWYQoS4Cx4ZEdT2hVAGvAkeKTaEHYtob8nA5A6s98fJ2ykPB8xeLlUB/8gj+AZoKInB0n4JiGFaugr0YVs75Dyr5YKNiuNjA/VtznUYXXDj25ldbua1DgrmFXsEKGToQiX05sghKMCMT3/PQmyVtc67a4TdoH5NwlytmUk6zg10FGBNKPzcc9IgjMOlS38gylFmGAs+PGMyxM+77n6s+55dr9cPHf+lCAUiQgL7IeTI28cEFeAd4RnbpvFdsyrYxl/+smnbhGrBO5SeZIADVDUdM1Kks87IDpt1CsKHX4A+3u/8pWv2E/+5E/6MD9rAVhYh+XP6nmG/PN1iTwizfE8T+DxQbQZkL8HoAN6LHPWu92O3kv5LKK4SZD3OzK0EPRqs0yQ05ZHAfIJ53GyePLZ93Mn2kzv/bXf52mDe+I4HCz60wEvp8qosqgaDpSZPsYVv3REaqonhQZ/qfByeqdKucOf5BhxBAU+JQHfVLB8mgB+5OkFSF6PHCIvxzll03P4wSPxQ8lnZwr38IPUOvRpxWMOBZ4squE/5+bzudNOp+9GHmMRPqKALJFZT9K++Iw6kw3W4uOChFS//VxxHgS5bxcDAcUyLZmIUMiA/Dh8gU8Tnj+97Itjtra37NadO7a5s2sdhLkaiAMBWOCWtE5GmrqKfhyhC+IR1kPb2dwVc1GZlFCRD+NLiaBFWCDhhxUcA4JAw6UOd9AfgY4DIGz86FhOvFQmgyB6IMLwzBA9Fi7COtLhnR8hKRdhfcQhE5x5JQKBTDiecbznil+UjeHrN95807d6sYiNhWoc2hJpRB4AFjzlYZGa55+li3MtWvXA4uY9YVloR3j8cdynveMDLwv35P/TP/3T9mf/7J+1P/fn/pz93M/9nG/BY84cQR71BMgDBQHAL4+3xwXj6R8lv8DbuHsc8DjrP6nuk/yomq9ZULu2oYXCnpUktPs9CfFB+ngKH9/wQ2HUd/O4iDQnpQ0Q8iAe1QdyfkF//uzhkz+0AfBuUrpPE3whGtMGKmsSvEkYR53cuR/lVj18f7oEF3XCIlU/cOVevDStTRDus34uzxQ3nxapZPk4hhiKP6bhcixQPpQPvMeoJeXgGVpgtw4LZ5lyrJQSf/PpSBl2iAdauN9tW0X3c7WKzcptbHHIUNe6CHPhAFniX1ojAvgBT9T1cQpypR90lf4fAaIRnmdgmwDMV3QmQqOjq8OL8CA2jkv1z9xZ36bVYhcvnLbz58/YlPwvX7/m5xNzEtM2i2fU2GACpsBZzUmrPBr4Hk0RCkPCG+tb6ZhEtrDUKyIIpaq0QtDQUIfBJGYQw7sIpph7Dn8IM4Qrz2ihvI90aFs6Xgg17uO93zPfnQ3BRycgHd9akuUb71woKy5XIPKMOIQNWqJcON7hT8fiy2+xh/3K1av2q7/6L/y9KxF6j3BmARqryvFjO52f4ax2AeiYDJVRburJAjZWvLPtzcsmR/446ogLgc+cOEPwlBPBzwp45thjtTtpUhbA8UBddE+avIt6PUoYT5P8w+XhsLwnhT0u5PO8l3tccK+0qfe4YxiUk9wKpaq3pbqxt5XTnjoZHwZJynJKlzhxzbsA8ndGTVyuLsgY0Uv1Jt1w0DtXByWRx02k637kPbnJnij4ASoYDz5iKeYoPkj5Y+SNPhf9hnvHgYKFwO7CG5z+Ge1kuq3oC3epI/4RD4g2cHNVeXmebrg8PkQE5ZDDgbaVg09xGFCzuWuL6u9z4j3wIyrIqGyr0xaP7os/V8XnhxLkNbtw6rTkwY5dX1u327putXrWFR/38/AlUpl2YDQIRccX9h0DvFz3gURPo3vqsb9qfdy9iODEQv24l/RFsOtGxJhZ6k5Q3hQ+vzPdmLbl5SWr1Oq2urFh16W10YmJ43hypn48XKHX0tAMqe9IYPSURoF9qCL87kDWPd1EbcN3eoF7tUVq0NSidBYiegfM/IOZIKgg2Bjyw4XgIQzKTQghmB7vIn74sVAMgci7YFTE4TnKGGVhXpsDXngPcKUMkXeEjzRiON7zlEM4M7TOoTQMbzMXTj4cxgHzizJeuPCSvXThovsjzLHgSY/4KC3sX//ss888H7aQsYqdvAkDnhHeCH0scerE4joWuOGXLyf+sWjO8YVT+NDuqTV+jxOiLIfB/d4DQRfPEgSewx0VxuN5m2b3qqnahammoayshlUrVaeJcrbrgaFPD+bnpiecjONllFYCz0OP6vH00H1HXv4uyz+B3kAPWZLQRj4Pwvl8sj+P8nhaQDmcfr0eoZAi0PUXZY/yOv9Lz3HqJFeviuri8TiCmilH8JCLGzghDHn41izlGfh5XAC+nffJkRd9l/zgITgAntKY5ox6aXzwXsXBuPN+Lh4vinLZwHHzc/WanTp3ygq6roo3fXjpin129brdkmDfabXE0yXUFV/kp7ie/LFgREf3AhLOdkDozgW5oioyWlNPdej6NZ0HTqBRomqK3H8BCDpSpg8Okxr4QRs9q6mXHe1K9KW0ksbp+zoFnjLELGubgw4W59N+Y9p2a3vXdptta8uUZ4hdrayrnMdM6Tp2wAkEzRu/JvB5Jv3AWU+E3ulzpKisBvkXi7Ly1fLqUgopTZZjG1O0HI5TDrwgn/RLEGG8w+QcwBsEKceTIuxofLZWYYFypVPFsDeA0CYcwpiT3j7+5BO7fOWK+xMWLZywCELSZGEYQp6wCE4WheFPPrzjMBgsY452RbgiKJ1xCG4qHwQ/aTGEzjuAjoXgZL78/PmzXu0Q+AhpyrG8tGxvvf2WfeELb9vNWzfs/fffd4uaOe1LKgdlwbrm0BtWtkd5KPvW5paXh7IhxFHcODwEfHDyG+l8/NFH9lG2ah2LnhECBIITjQCcUw7gQWnyUUC+7Y8CT7OseRjR9Qgm+QGHhc27tGdX4fSHcteWRT4zPWO1yrSVpji4RApeoaL+JkaeQh4PiBAuA/hJ5D/ySeC9M0N10Dv04n2Th2ejGSAICdk0ukA1Ul0SPwO8vB6GKx4exf3oN2kOPHt3AB9KI4R4epmlGWF0xzvlnUV+rECelIPyAvAxN6Z6fVtYXPKvwPHGy6aSlsQXOMhGJaTIAuL6N23s7PK8Lc7UfV0V8qLZbNn2zq5tSLDfWF23jV1Z+Yz6EtsrSpokoQQyN/olyIIJ8EmOx/BPOB0BTz5CIlf8G3/jr/8CAmdvyKIrhhE6CiCG7gtBBDQS1ZPgYnUeztHgCWDZJIiGmgT5hnwQiPgPm45S8vq4AFf5/Sxf1cA7mROTrjjBUPjw7Qbq/Azjspih29sTo98V4xdTUKOXSxV1TFZIy5pXHFYp+nAdnZXFEYrvPyEJ5lEUM+EQGFSkZq8tYbJmJT1XylVZfDM2W511wtkr7Fm31DeRkcdN/5Ii4Coe6dEqgQvaQWEQSMrUNU/wFEwD4cOw+Hdkbf7e7/6uC1PC48+JaFi/CFAEH3PSYakiWPH7g299yy16hBlDzBvZEDTv+vInLHu0Xfh9/LHny0pxhqZ/7dd+zdNEoOKYg8Z/QcoRgvl3fud3fCEZVi+WMUoT76kL5ZudnfEtH++//3378Z/giNTTiQZUflYQLy0t2quvvSKBvK68P7Lvf//7rkhQDpQHVqD/kT/yR3z+i/L99m//tisOrFDlZD0sbYboGQ7kq1icsc5qeYQ5Qp90WIDH4jfSghZQCFypUDmgHe/4Gf65Pmq4H93f7/0kIPx4WY+bxqOA+5Vh0rPTuYC46T34x5JMI0kS6bbd6tjqZtuWF5bUr9Rf1XeYEBsMWSNRlmCn26gnEn8sD4B07s4753gOdyBs8oW3ZC9VruH+1kf6G0pqslwpvy77cZ8eeCt4PRKP1537T4bDaJxYozRIbxKMh3n0PeYg0EcZDQi+SAn4jjtD59euXZei3rPXXn/Dp0n1igipTWgflQ5sqHfLL/FXvodRE73VFZ4Dci6cPiWFhjT3bHNHfFTWeY/z4MXXixzhC53xI03n0UpRfJx0cSAAHEDPTjYKs48b3vl7/VPQ/EjPHrEVDj421eu2FGJg/QFzph0VhkyxiBiGUkHQYPVjGIoUEiIgQoZUddFzEDHXfMccdbQE450WyL9/EjCpDJMAPCYEq05TJZ8fZzva2vqGM3vmgObnZm1ZgqdWEULViGxXSNqpYkkYUzWvH4ntyaEbiQgQGDtqcA7lb262JOCVloTp+QvnbCgBbkUxJNHB1F4MAWbDT5SFn4iQ4gU4Abh2wpBiGi6Cabh/Vl8IAAGMFY6FidDEsT8a5kI4hClWKqe98enGEFKRHuFmZmd9/hmLG2sWPxirl4/8hQfCIiBxpMc576RBOAR5XXn6whKF21KepMNisiUJfw51qaB4SEEgPZQK4iNUEajgKS88AdKm7Mx14YewjWE08iEO5UKRwOImL+b3+LoRwv7tt9+2xnRd6fT3FQ7KylwZaw0CT9THR2+UH/h06zzDD/nCoMnneYHAX8DT6IuHlWFSWSJsav80/Jvu0Z3T4qpEhwW7tb5jn93elvJ5wVZmSjZd6Nmw17EpWecwQOijyKgjffMx1Js91fBG0meIn4WS0D7rNKAnlAiMCbqtT9edwGOBoCNoJ/omfbcvfo7CTh8+deq02uWM2iQb0TkCsMUMwc1ALueddxilVVzWXm0129aSkrAtPsKCy3Pnz9qi+EtDjV1kUSFnEPA9dYS64nJMN5+wha9LEnuZU7nl/C9dAeoQ/YDV8tA7Z2lM9Xtt+Yv57yVB3mcFoX4IcXeySJW96idiI76ElN94YoQcCfI8jHfQ48Ck9B4FHKdMqrFX04cuGEJXPTti/k1p+nyflk/9MbcOvk7LKmyIyTN0x+EyvrBDOEVzS4dDCEc+H0c6avC+4nYkNDpdu3HjtvVbfVkN03bmwhkrzzC/i/4n4cAnEzM8JwaVFCX3k3Ms8Vo3kCjvaWgcBBrPCJqY0yUu/j48LX/eIYA8qSxthFikQ1jy5h4gXYRrvOOZBS2UJ+IFgAcfNZCLFt0vv4AORRrEBbwqPHNPuCwt7kmLdwx3UR4EMPnhAAR/QB5XAZEv/rxHI79zJ00LMH8+05gWHtLcWdTN08jiUiqeIx/SQNAHDoEQ5Pl8DwPSetowXs4nXaZ8m4zDJL8ob6JHlKfUTgCCnFO02K/MJyhXN5t29c6WLSws29KMlFD1KQ5xKaqfMS1GuxWGYqiPaVh3XJCzlRJBzjqNJMhZW4FKobKfCPLHBqmvi5fR3rqnrXe2d+2WDAwUdkYOcbSJGkUx7t93AReDtG/G2Xw+XFccq6y2ZajxFUXOMehLjrLSfWmao2xrVuaDW1h1FAf6Ez26I619+aoLd3hBnzj5uTzK+gGCHP7HCCNJeUC0WD4sUJTj6gdw6AcL5qfYSgcmlVVWXu54yhIOiA467p4roJpRVQlr9pnXJaSX5xt2/uyKrSwvWrlSlta1Y3dkpa9tbEsTa1mz17euWrUPsxCC0Nj8pB+Eg4T6nhoKocoHF9gSNT3bkEAoWVcaXPqIfcf4/i+HxZC/414uj0Paizt/ooGz9wDEivPwePh7ypCGHRE2TtCAt3ty+fj5ewglwuAA3nLPexd62bPH46pn/L3zIGyz/HjvaaoMOFcs5ACPT5zsmXxjUQr3WO+RDsQcAhPnZcjKw7UvYYsfz1FGD++xU9miXmFNx7vID8ingT/hIp98ugD+xwHS+jzDvep/GC7DP8VNbQ8/4nhMPw5T/dRHFOXPBz5mxTibu1s+9cNZEFMS8ChwvCcpT+94zfbAcLDsAn98Qpl/jiHRSNa/1QYt8de1bGSS7yeEEE/9+Oh9Mq3HEJ8ST+fnWxlJQ65eLti8BPYZyYhzK0tWFo9p7jZtdWfHbktGbPSG1t6T0j+UscXXMBUnTWezXsrlu1JUeshaL7/eK40Rr4EfZTxezj8n/fM//zd+IQga5sS51ljhLL5Cu00RqGKKlCB1BPcPrxxEuFF4Mh8JgnGId/cK86SBbQMMV6M5M3XiJzqpsVgE15ew5v3s3KzPG29ubNmNm7fs5uqq9dUwxXL6qEKF1egoSJkD0LAKwgvPpWpZDKdm/e7ANjbTN385eJ+hZR/udlQoX+Ll8B848idwRusLXDipDQGsZsJjEac5uRQfR3yIx9s7E6gA7yAW3pMW77jHL9FGsl7y+cQ7T1PxiUOe+LnSkPkTDgGLvwNhSSf3PsoT5WNePtJmOoD04h3D5172LK6XNytf1Iew4eK95684eutD9gzJszKez1EqmKcHIOBJF6Dc+JNOKEKer8IAkQcQ8Y8CEedZgSdVnjyOxvOcVIbkR7txn/xom9Q+0DT3qb0IS9/kS2V87OLTTz+2qvrT7Nyc/CquKEMffGWQVclK0dN71CAqTIX1Ak/5HDmjV0zRcKXc6Y3uolIn8MjBRyOFX3DOHnfW0GCJMwqHEMdACPA2OwrQ99lBA63J0XxudOgVzxgcmHGsgJ+brtu55XkpC2XbEL/54PI1CfSOTZVqvgizjGyAbSHIpYRmY8EOTvf0FSmfTu+ic8+TUSciCfCHtop/82/+7/0zpi7l9UPAIMyT4EkEdjdvSgnjT8KeYQ7iOd7dzz0pmJT3YY7tA27DCQ0c5yjWbbE4DgFSQuEBoeIllQpnpMu6npn1Q2PWN9bTPLoYCd8pZi4Mpu+MBiGgn+xAF/I0/5YaeHV7S/EbttfpSXIMnAnx4RQnEBfUNAINGfWAgR2skzeTPENY4hdX3L4gE1AWAMJzYudd9p6wTjiZA8KP+WUnXoUjbD4vd7rPC0Hu8Y90cS4E9Z7y7MfLHHiKPegIzQBwjkAlnuersIQLIUtYhtBC+OfLBhAmHED5mSNnfok5dIbVUdYCR+AiRgDy5QOi/FEHwnvZ9XwciPSeFXgS5Qn8HwaHl4Fek64pDFfRL20F/uWDvwvJAgqenhWGz2g22y3b3NpVm5atjoJdUZspAsyYUB75EYP3RpUnDCGYLTTKOoskPE4E+ZMARpfBNML7o48+dlrJf+kxjtyNhZJHAoVLMlKtrD4PD/JGliMFrHP8fUH1FDyfD84UbUaW//L8rN4VbEe8Z6vVtEFs4cvkL4OxJAVlUJz8TgFuKGOyyNM9fJJ1P+JUWShpKyqCO8RW+KdESSNFZAzfhzbl+Llf7v293HMFKi8dbE/F9vrSMQU0HroQ5FGSYC+owdC6lhbmjG/1zsw1/DAAzk9nCwzfOfeYaixwB2ZBtR/+MhQjIQ0J+/Js3aoS5MKUn7++trphXQl1FkDgl8cftwmnmUcG+8oCZcyEZF54xfwKQizS22esXLP37jeeuMDTpR6AwpAf8+P7aQggLM9DYSN/ykSIccFN2Hx4IN5B3ADvcK48hNO7EKQAQhch7p0nF3dS+sCkezqMCwQ9R1r7eWf+8ezh9Rz5nMDRIHD3IJDijuKD/2BoPg0oxuqjiLr6IiA1K3t++Wb2dH3a9/beWtt0BR1ItKL2G5HCY4M8rezTT+ZO4PEC/Zr1NJubW660s04BIY7CB434SI5bulmEI8JIBgoQtrqQhg+xw9N1lfTwe+bPOW/e959LPvBd/IVpDp3p2er6ut3e2LaN1sDaxqFgIlopHyKYnIKXaB3jOimGIz4Ef0t9wAMnge3vvBxYF7jklzoNSPGg7qhCSirej9xhfkeB44R9nODMWw1EHZnnplniZCdn8kKgsOiL0spTA6tIMNfEOebnpv0rZsx7kwZHsYIwP3xGjekpZTjUSxeGVYWfW17yD7IUZImzonJjc9uauy3rd9H27sZLPKd2y4SlruFCWI/CJcG73/DZe+Jxz3vehYD0MCpvhOM9wCpwBHKEZ1tb5M01n75u0lVA3vjjiI+L/IgbjvdYLrh45/F17/HkD0TYSCvS534/z6w8ERa3DxneAvwjD4pLmLD0iY8LIHykFbgJv/A/gaMB+JoEh/nncZvu1Z78MubG2FbaH54JcrUNW3wZrmTEZboxK0G+4XvLUbDpv/6BD/2eBARNjuqnfD3rJ5P/5xUGamvWSGCRxzHNvrBNDABrHF4O76DvHxVow7QeQzJAzQqv3z+mFu1AAIlifADDIfwSHiq+KuPt1ELNXjk9b2dkvO3JKl/f3LFb221b76gsUzIRGUXg6kLbk3Aq8Y/W7Kc54juAU9cB4sLBu0b8KwPCRLhEmHkraRLkMwLGnyfB/d4/MWCohQYWPthLzt5xNCVWJCLYsa7FL8TQFbTbtsKg54cDcMZ+c2fb+LY1wsg1v4zhQzBYBL59jEQUtlSv2MLygi0vztvm9pY1RSCKaOVCxba3tkWATReWrui5GzVgYAo73xmX4nHNC1goyqcCMsd7tlTRZtxzDZwjnFiJDVETn3ARhrSYdw8BB9Ey54hgJwx+5BuClDSJz5Vn8iYdtGPS4T7KFOnHuxC+5BXxPU+FQ8h22sI3aaqslAO/6IiEizjgHsc7/MKRPriPfN3JjytA+Cgb8fH3OALi5F2kF3mOv7+XO4HJkG+rcEDgdwS6F5MU51MYObZr7okeFN6tLDExPp1ZrcFoC7bb4hO0aielARN3WsnxtMcN+brswwkZPFbYFi9mLQx9mgOmEOLwNjWE87sH6YfEKTOKKufKgGgNektWOuSIWMWpn0uClCQo4BG9oXi7fxe/L1kxZWcW5uydV1+1hZkZW9vctA8vX7GNbSkdnXTk61BxnYozuoF0KG6UOfgV77KT3ciSTkLFUuXoNPLZj+QJkbiu++/HGGS4/fCZc0aZZQrk3427ZwVoBoR4gdFvWdUUn20rriWp3nswAqF6IA0rfRJR5ZcwV2jHTblUtGpFWpVb3dliKTGTgaMTbCdh11c8hu8r5YotLi/bVK1iHcXpMoeyxYpbTh5i4ZoKsI+nsGLJLeGT4WBPOWsvCBfHUwhIwlE2/IF8m+BPgghP0kCI4cdzvPf0svSJC3EiSKPVeB80wfsIC+BHWpFuCMY8bfAuXzYUBZ6JS1r4ERd/7mP4m3vee8fM0vb3egeEoAWiTPln8tWNxyEseeBPGBz3lCPK4ulnaRIWBxD/BCZD4BvI3x8HDsajHYO+st6aWed0KA9Kn+Q72uwakT+LUBHy/CCDBy3HUYHkyQuAhoL2RjD+fAKPGjY2tnz6D0s8+IuPtIqH0o9pE/rvcfsurYqAhe/2MfqUpvtDX/iTPs8iR7Z2Y/CVZQgWpGwOesyFK0/KUyvb4kLDLizN2EK5YJ9dvWa3V9f8BFFole1pQTdOua4ppDxwlN2vHiKDfbLiBhPwAJ25p/8Yq/fxen53EecI7vXueYFUBZBGQycGkP3zxsSlYRXhQo1aVLASDYb1rntiOZFI4MPv09wJgCIgC1ONgBpXkZA/tcRxsHVrzKqBqyKEXt+a0tCa2y0bdqes15Y17At0EF4MuacMaCr8+HF14gymho/yTxqjGFr2nsb3d9k1IISjp5ERSf7Zw+BHuCys/vl7XLwH8n7gABd+ESYAPzoZeUScGPHJQ4TzMuTy9neZi3f7YTI/gLDu9MOPMpHnaBhsFD4c4aPukVeEAyLNvN/zBlGv5wEO4pl72khXVUEthopMIO9/kuDqH04VUqJFg9xxOBPC3lXxx9xmWfKT6Gb/5Qk45GkQPAWuon/Fe7/Ipfej/r8vjPXMK8762JFFzsMM648UzEdjsvCM5OEZfO444Dkrjsdz+hJk6bq/P/uTfpmhIee0KOfR+IluG7WSnZ5r2NmFGWtImDc7Hbu1uWM3Npuy4pETEvpKidHcPjxcDh/SY82S87B9BCnBRNgQe0bgePPOgXAwPAkt5L8XKP/+IES6wZiP6p4VoCG8imhvXiwwrwYRMnERgKETFVx/0vilPZXkX/OjWwu2vtOxAaoY2hqCfCiLlKQU2Yf/hMuCGEpR99XCni3Up+zC6Yade2nGZs9WfOimtdO27bVd6+7uWXOjZZ1mx4eG2p2mz/OxZq7AYTNFGlyWImUEjxSR+XlRgFuTTBiqjdNBGhQ+QeA9/A4ISUG8C0EcEPGwTAM8TPYc74FIKzoMLi8Yg0biXfjn8zyQnvzy8aPMhI20IyxwIK7e+7PahPCMVgBY8hEu0omy5NMG8unlYZLfswxRj8dd7sBbQD6/fBnu5QJG7SLnwlvPvgcE6wp66alHDrxPOZ8uVH1ok3Mg2oOW+hxpiV5YAzTFaNPBso3DpDIcFyhvnkZJi1JHNU4g4Tl/jXbG4ZfnEboR3+UdvMyDO/giVbdN04ewNja3rNfriC+bby+FDfupm35NaXluke4xAIGMHPSjt8Xjw1K+ux6wf8kA3bghxSFheuST2UXx4qIMMhZN1yolW1mcsy+/8ZJvrb0h4+2Dmxu2utu1Tt+p2xjvTYs1xfdJR/Vy5cBL8pCQR8BhyKBSUbEXEQYSrAyfJw1pys6dPW21atk+++xjH9KWFBXGZaH3s60KkJvQgUAiPIsY6NDsT2c+frresEZj1grS1JhTaXVbduX6Vbt6/ZZ9/PE1e//7l+3KpTvWaTPXLEE3RRN7st4GEBV0dRh4mCO648Bx2nhSXpPcccMeFR4kzgk8OjguP8i3V77dxv3DoZhVqhXPxxm8/NhP7tuNcCi3cuPxwgVM8jsKMOzqNcyqGYpnDOfSVx1gBCfgCk4oy+AqhsG5xw+84bjHWPDpLTE5ptMA/CM87za3Nu2jDz/yOXEWOzod5NLgmfCpLR6sjR81wLObUjBfOb1kXzyzZAuq2je+8127ikIi+VEvla2GLJFi0BPb7/W7bsCdPnP64QV5QCDhaSPjaQDD6PrvhMjQea1cskat4tednV1rSuD2WblYrIpwRpYfyGcYEO0Sl6YsRIxTImJZ9bOL81aUMN/tNu32xh1rynrs9gvW6RRtZ3tgt29v+GIOP9fdSwJRuq6a2kGPzrQyXuFEGw9PAKKe4+6ocJywjwOedv4vOjwIfvN8ZtwF6MnpXKzamT3v6AdlMXnYvuer+zT1NLkM42njjg4KS3glTSmI6+swBAgSQCn69QTuhjyu87in3ZLyBR9RW0qw7U8Fqj0R4pxzwcee1lbXbH5uzveMs+UMehgfVQslweNDL9DF0wTlP5Sgroosl+slO7/UsIWFeVvbadnttS3b8xM/GX1SOX27JaM8A6vVpaBmSTwUBHLG4akj5kkBCxIYLxEasM6Zv5idrtvy4oKft7u107S2+u+eCA8GIoQpkjRIhCxElA3ZI8ghUob++EITewqnykUrqVFrM1U/MIYTq4ZDPuZRtI2NHdve2pGVL81MP7Emx3lqDliFbrwJ9C/ND0ArTwTu1fbPA118bmj3CcATx6Xyow8gxDmSlckZylBSf0uCnH9ZN3xMkE+avBPTTZal40MBToT5CMBJ0Al4ygvduEYYnwYTb3TrOxeO0c61NT7mtK74Azt//px/TZEDeBD4xCUOEHECwv9pgyuXKnu1NLSVuZq9ev6sT59ubO36p1E5D4EdGmkqF3ylUd2HLv04QsYhGudFBojOiaQojbC564J8fmbaBfnW9rYfvcoHUnpCFejylY6Dvg+L0BDuKUcaeqWriFTW+43b637k+rmL5+yrX3vHXn71vFXrFet02QY2Zf3elLV2e7a72fJkRta+knP2NWqb1Ex6lyT7kSGld3x3P5gU52Hdiwb0rfv1rxM4CE4LmbLMYlEEudvAIg8+ZcoKn2zMSvwS/Hq0Rw7kkut++/S5L6D0yBT/YyvAcwYI0hgmDxzlaZ97/HE+LywXO0cIhRDnwJcbN67rnXjmubOyxtMRrIRBgfI8Mhfp44BnQZBDD0UJCVa67xUHVpZ7aX7azs7OCQEFu7whOVJMR81OdVn43Lf9I8CzNB4JBFI+bwAROaEIoZylnM5j7/g8+asvX/RDCa5fv2Wb2x1jw3+hxNxd2qsNziBKPz/XF0XwZS8+ucnXveo2N79kM7Mz/p346vSUnb+wZK+8etaqtbLSHbogb+70xLSw6mnUkho3DT/dBWoeGIwzuyO6Rw2PM+1HBU+7bHkG86LAo2r3e6Wx/44/Z9jqU+przXbHz+qfb0xbpZSYno+A6RdxjuKODgctv/H4+Pnom7xetHZ+UHCax4oRgDvwFVfA38shyLvim/BcvfRzHuC9fFb5008/9flwPhXL4S+sSnen98SLdoi08m3yLADFqXDmt+h2MCwxim7WbdvyTM3mRLtNyYX1nbZ1ZQRyPgLyQsa7L2p+KEEOMvLwrCHmSUGat5EWJYIpySpnQQ0mMprjnAhqaWHeP6CyJmLb2m5aTwKYb9jq/wGiwqJmOL3Z6dna5rYT48z0jJ+7jhUhmrXGbMXmF6Ztdo7viVdEpGY7UhDazY6E+cC1OrfMvUQ5IA/3fbptFDQzTjsnkOAEL5NhnLfci9fE4RwMv8ILt5q71pYgX1B/Yp6c7Tsy1AUT+skjAspHFurdfh/ljf6eMk79/wRGeAlcOf5yfgj1cPmPeXW7Pf+SGWduYH0zlM4Hp/jccR4C/wH5vAAE/dMHhlX7TpWFKea9+UJa32qVgi3MTNtcvWEbdzZlEG5bh7NJZLSxiNqnYgNZD+LuB0cN97wDC1nQsNkORnUR7BAce70R7KeWF31rQbe1Y2vrm7bF0avQDfPgxNOtnwqkO3aMtbp92261bHG+YdOy6uNraWhdRY6CraphF6dtZqbu+bSaXdvZavrZ7D5cqHCB9bg+SzCJJoJWHsY9DhhnACfw8JBnoMeBiBdxJ6WBHwd0cCAHQ5AtMfod9SWssvmZGSspShLkWGiHjFw9CvBkRZMZWYayTzkAXj+mnJ9LyPdh2jCeQ8D6CItwmK6cBsnIpQyetfRJUsJhic/xlTvxY+JCHqQVCkCkl94l7McVv6cPTAP1ZYxx0DDTq6oH66iKezZTL9nZ+Rmb6nZtc4uPbO3abpfwLKKW/MlSeGAIRBwGICjciwq+n1vXOCGMjzeIVKzDHuUhcx0mJlKzC2eWbVtC/NbqlrSqllsMrD70EZR+39q9/v5ceq0+bY16QRaE3g7EdPpF67dFiL09K5ULtrjUsNp02e9ZubgjjbS1205DTs5Acninje7TTo8CXvR2ftxwgruHB/iR0yGL3NRX1tc3fJ6cr441qhUpxWLkEvQKobAMbz8m/qXwYsFeHiAvyL2MuscR5gRSuyFs99tPbl+Ig0M9M0ze7XSs1+v6VAlW+McffyyeN/DV6XyOGB6cFsNxKuXopM0Q5Ie15SS/Jw/ggG9MxFSA6lKedvotyjJfbpTs7dcuuLH3ybU7duX2mm3L6BtQvyyFE3goSJ3RrWphGcTDJHxIHMLBMpclzfDIuQvnbKpUtNurq7a+uekECaFyHjrDfesbm7bNJ1DrNVnfHStO9XzV4rDH3sq6wkpJUB4ccrB8at6WVqSBVouyylvWbXfSyW+Ez370AdJ/kuziXh0mwMv0iN0JnADgQlO011Y/WpO1Vq1VbXF5UUySnoqANZ/2SovNPIpDnm7vR7/3A3iBZ5SR5bhFntLOwpyAQx7n9GdwBl/knoObNsUvb9y4Ye+99569//77LsgvXrxo586d8+F0RXaBjSAc9FljlLYfJqGYEM01FIa8dY7f0wZRpHi96ERFGYjp98DFkAWajMpKqRlsW7k8sDMyCFektGy3u/bdDz+2jy9ffzhBnkfO5xpU/axb+v8gxkQcIhQITHcVEeV8oyZXdwK9s7lr19d37U6zZ7t7Bdtq9awpgcxJP0szCqM4YNbRy3nuGQHiyQr5SrVslemKlWtl6w+mbGenaTvbO9aXVe8nDynsfrn271PZnjZEpw33pGmITkO+MNbUsbMXJ/BMQhLAUC+KcprjVvO5nzTlFMb7RsF6eyXbbPft1vaW3u7ZbK1is7LGGR3jSMx0tkJi+PQIAFp4lOClJUloW0/7X9pSnpBaIrfR3ecdDuBf7Ri8azDYs9t37tit23dse2dX7T7lc+HT03U/dvXUyrIPp8fqdE/HryQzEm/434vHPGn+MwkcAxnfTk+ia6+IbuVQDll+Na+6n16YtaXZulXkwd55KaYp4oO4PBzX/0UCUC787yMcEhw5nvkxtCNhLut8ea5hK0tL1urv2bWNpl1ea9rNrbatbe96Qy1KOJ9uVK1kMB80NMUvkwdDggzNoSQU/WMAaAjlelXvKiL0lm2ubVlbV4kmOQg5K4kXxEsq93gg39b3a/PodHn3sDAprUPLokc08n4/fSQmOn0+jfG0HjU8qXwCnnR+94J70cYk8OCiX+a2kyDP6qB7pDpUjhCH0W81B+pPHbvdatrc/KwtcDjTkBXMHfWe1GdIj09RhlU2Dnm6CXcsUPj9Mqps9GumwDgBEgbt6RHGA59AHr+BG6ZHOjJKrly5Zjdv3nKhPje/aK+//rq9/dabdv7cWavVqv6BKs4cd7qGHuB94o9Y45Fuvo09nFz+Xf79k4TIe9/Bo/WXzhdB0YTni95F28NClZpZRWEWqkV79fSCvfnSWTcORyrLA8JdBZE7gcOhUi5aRdY1J7+9euGcrcxOW3tzzS5/9KENxHjOnVqyMytLPhwPnYFNUDqOY4iQrRdsd2s0pml5ZxztXtd2dnecYURbYHGy3xBpnhkvLzTkmUIeZ0cB4ubdCTweOGp7BLioph8MhupDZdEz+4izbZ8wcr5voDBbzbZdvXrFNtdXfZX6+bOnbabRcKHAynWGaFHecByfzE4ThHneUbZxP9xxgPAxhEte9FWgh+Iof96Tz7MwpPssAe3JXHj+ABdwx9fLzpw5Yw1Zo/tCO6Oh/P3zDlGXvAteFPSEn/4ZZyLMif+/JBp/LFQ0XhDP+AQcnEBZADe1Zw317TOLDXv9/Cl76+Wzdm5lzhqVohqF1e9iHDQcC+KyhsR5GsJnMAqInEP2C/5RFL7XvWftNvvTEdzRFqlTeOwXuC3yOLovZGgI2jwR2c86qIWm0vnoLC7dyxYylSoI8IJ1JOB32l27duuOldQvTi3M2YpcvcI6FQQxW0P5hnT6NC7CgL4T01V557mN+YX/gwBx6avkSyos2ILu8D/hjQmcT+kKjhDmPpohbLGwjQVsnJmOq/DxE+FyP84E/D2KNntSkC/rvcob7/brLDcl5ZQzxdiJcaIOPmGAQNV91QB70qj6Nlct2pmlGXvpzJItzTesjEAmDMSaDfdGI44aGkGehD1zbyVZJOWqGJSuCqWOQCcgvsI7E8u+h579njW4FwE/LgBD40zgaZTjBI4GbCWDtr2NmGeeYsGnhHCxYH2925Ylfnt9y7ebzc821KcWbHY6DTmySp3YLsRZgEq/Ujq+bTQT5FzzDr9w4Xcc8HJmgHACyI/7ZrMp6hPkwnzeYV84OU7gUsnqbrXa7pdvq/3wLzBQz3xdx+vrfhiFukeeHI86jwFRkHyBTkANIFywd9wxwhzIHqvSORVO1oXUK5hTAWbDuewEUYPFsB54DIYCc/Lhc13xmm7UrIy2KmHu8ZmU84CKn4Vj+sVPj3sG4HHQxnh60QHy7n7wqMt0L4i87udOICnArqDqivKKNc2C0V5vYJ3+wFY3tuzWnVWbnV/wo5GZNyxjrmRCvFgsSRiwLdSyOXYxQT+86W7BfZg7LgS9kT53CCPc7u5uYsJK8yg0+XmAwC/4KKlt2TPOlMTOzo6/A4fwQfyCH76IELQWLg95WnE6hrwLLP7kEJmHhPGMw53AZNjbk8UsC2KvULSiWwgl79T9btc4yhUhz/teb0+MCzeaw4uGBL/BfADuZ2brYlY0J9qrr4yT0CYc7QEjVHya/wVuG/ATOMoT/Qk8/wCN+8pvzlSQMkr7ev8QC1uTEG+p/8zOztiZ5VmrlsTk+l3b42NConvm0xGlfja3L4CilzAfyxRU6lf3ctH/jgPEC15IH+bqyocEFKuMEUgK5PU6AYBGARfs/06fG2VrLl8y44RLTsjE8EnLA1/cvp2nG1z44QD8vC+IjjgFdH1jw957//uPzyKfBFGg+7kXGRj+TkNtLIIRwYqxQMCssnQhrmdw4B3cGxKtHdx59H3INzRhpxlGVBRnVmJwe3KAb7VhI7qvfuQ6ltAzCA9DC/eKF/i6FzxovifwuCHROwNNQ1agi857ovFOf2gb27s+knVmZdFq6lt85Yxwkr6uJNOcDM1j1dOnGFoPAUpLR5s/ynbP0xr3lIMtUjisTMp/AiOgTXDRAhsSUJyfztYyFrjF3Di4PEo/fl7hXnSYrzcfzrq9xlkkW+LvrKt6BuFRdqhnDaItUoMlRuKaKIvaMn98Uzj9413mPPwE3MC0ahWOiU3D6H01MoLcw05JoMsNs2uW4zMLD9P294o7qfOP+z1M3ifweCFZzqwJSe2kHiJBPhQj27Vef89q1ap/cbDkQ+mpHWlOwrlzIZH1Id7JTSCJRwbQlpdTDgGERY8QZ8EWgtwt8hMYQdYW4IudBQhypiDOnj3jW8y8rfTvRRbieQjaCaDeUXf8W62m3bpx00eYFpeWH16Qj2d4AveGXrcj11YDDLxjl8tVZzS9HnM/Qx8eh/Xw9TTwSuONNNERvgPn6bCZPWOdG0xuoHTT0bAS6sOB9fkS26CrxwG7EfV7sdsqj5uASZ0//PY7h/8/gWcV+OwvR26qdbP57qp1ZY1/cuWqTTdmbEZuqD5UmuopMNNUfWaXpP9KwS1izbFYqiRLeM/7Ws/TYrFQ6mPhHhXs0xX0qCsWOP29KoUDAcXzOJ1+niH6LQ5LnOmHupSe5aXse+Lyp02P00bPA37vRXuBj3wYx4Nop73btM3bq3b21Gk7vXzq0VnkkekkdwIj4CtoFRakqd3QykMzZ7jdm1KNhO3Ax1ZosJibG29ob1i/pud0DGzaL06cqRKpsDikKw23bX1WriPGWfH2gsIkehvH2/0gT7fjaZ3A0wMO/Sir78Qe7B1ZJNvNlpUrNZufn/ZvGVQVZorzF+gH5bKEfUXKrJRnF9wD7yzlStXnqtmK9ji7ArQTCjifK44V6zzjT7/3HSy6P4E0PcgiRI5dvX37tp+PceGll7ytgwd6mPsoQM9z3w3aACbVI55dZsh7psbpn4Xs9wQgX5j7gQsouRcXVLesfsybCTl+Hx/LT9I808Bcl08u3Sf8ANGo7is/hDTWPEe3phW+CG6YF3PjusqPY1sLcs8yPEzbB04CHIeHpTcK5kCw8fAPU5Y80JLCvP/PA08uTChzuP2C6a3ays8DeIFgn269rkeH4Z4sbXZ5TJWsNyzZ2k7bNppNW1matblK0WpT7CYfWq9Q9oWk0XbRh2KRFNvWvK8l7Gfu8ULUlSuMenZ2zvqMDHSpk796IcExT1sz8uGo1p0vuhX2mS7UlVHI9HJoreauXb9+zQ+4mp+fk0XOkDphkzsKPKo++7QgX99w2Rv9CWdyrK0Cj/WZup6hacmPLNRjBxr0YMFGkC/0pPcvEiBkod1EzJnL3nndmcvTNb1HwCeXukUCwoFP0iIcjoYlIFtqkNVYAX6uM4xLrQyT8/PX7yEYvNPJBTytttjHS1bPB3H5NHDjoFB+3Q/j+B6Fzd+TXh7iXbwPiHD59x5m3/nr/TKmItAuODE72jDy8osijCleETfvHhQeVTpHgXweR8kzHyY5tlBixRat1S/aZqtvbVkmp5dnrSGSLvoWyz3rFzmuWNTucUT/BYbiRf+QvZ6Z0mKuPcHdbRhwVxs+AETZIz73WOVz8wtStPes20PZfpFB9d//pTUO3KU3zpGcFwLtdtu2tzbdnT1z2ubnZjP+JfznrNSjtEeEuV+4ZwGCRvIOmFx+LPaiL3TrDQY2Pd+wQgn8gM2HhDzS7ufyBT0M7vf+eYdxnDwo5OMLq67ZMjTF4gd83CqX5ob2hl/yTb9xOKxdnre2AB9YPHm8Rt3yLr1IlwjP4/67HOCXTw+4K60MPB35xXBguLRQKw0JRhy/V7Lu1Av57rDrWJ6VhHoBp7x9x8HzDZPwFO6o4Ae5FMv+Deqt3R3jEKQlWbaVIp96LCkA7agLwjkh8UgwXraAaKtwJ3B8oG+VykVvqx7rFqRsMRoCOp0v6cqUA0fl3rxxw79u9tJLL1ljZsanP4gP7n0njq48v+gw4hkjpQXHc0wrsMai3Wnb/Py84wlqn4gZAj8Ol4d8IU8gwTi+AjfxfC/gaFbfaiMhQKP6ecS6su2mUKBT0OAyTfScz2NSuvfL61mFPE2N4268TvEc4YAIl4+fh3g/yQVE3JHDlzTDESYxuRTXozlwfzBdLMd7b1OaVM5nAfL1eCSwlwRARwrR2taGby3jnGlRtgsHKL8vfE0NHIlZpAeDfNnz7kEg6ODzCNAvCxSbTXYWdJw3sR0WgcSZAAis7e0du3r1mjVbLZtuNPzznGl77oi287h/0XE5Xj+eg/7Aly90a7d9nnxGCg+44t1TUXE+r4R9LziMUYCrwNekMP4enUyv/LALXYvqJOlIw6IVfIVvRfd81/egtfo8wHHKS9iwsIHoAIG3PP7i3vFH+Fy4B4F8egHJEg/H+5Eg92Dpn3zDFMclIHwS5HeXOSCf17MED4PHgPG6gYoBhymJttvdtjA2tBl2fYjGhSlXd/R6H5NHhYTnu8sb/oe9P4H7A3hjeJxdM/sLd+WHEGdVOlvMcPjPSigtLiz4NkLCBM55F7SA37NK848L8rRH3RHg4JJ7rHGAME9FkB8GFCjciwrHIUTC3it8/l1hSoJaaMOHBW/pOEhW57J6NztMwbnc4Z0h8rtXnk8D8uW6n4vwk2go3gOistQBsuG6PO3lw41DPly4SYAQhonBiNI1/8nMcMoH5Wpf/HDFUk/Wp4Ouk/K5VxmfRaC84+5+kA/L50kHCHN/NquIxmulNGzr606EKD8Yg/dZ/OPCeJkOa9sHgaiH7pJHwKPL4pkFX4SLBT7kxDa+BFeytbU1/zQp1uXS0qKdPXfOFhYXs/6S+gnOhVamnD/K9nhWIWgw6hp4wB9eBb64r1TYtjwaip8oyAn4ONwJHB+iIaNhAw7ik0YuqWHTcK2/mkqarJ6M0cZ03Ku0uWHa7jbeHvHMdfzd8wKTcEVd8lZ6XBOe7q7r+PMkmJRPQHQsGBCOoUUc+5bZC+1toLZI30omPzn1QoSQuymEEU6KmZWUIu4gHKWMzwIEfh9JeYWTTn/P1tfXrVKtpAOQJL5NSpIaggDu+KX7o0O+nJPKO8nvgWEsmbsp6MUC+l6lXLPpOh+EqqgvDHw74Obmlgv411571RqNhg8R02+YL+eeePQv+pD3s6wNCPMiQ56nxH3QH8/b29tuiTOCEZ/gBSYK8uMAiR/VPdIO8ZwCeHiU4LhloVtPwkECAvzSQbACORwmHYDBKseu9fe6rhVHG4y3xYvSNuM4pl7h8pAPJyz6lTCO08xNwslh6QG+rcad3umPffu+dx9HLjFsoutg2JXrqJ167mizVCYC0DVxd+fxrMNhuJkEeVzfCxhS3+107datO1YtlVyQs36AM9XJyi1xn8JgkP3eaeUhX858GY5Th0lwWH1I8WC6Ry/r8wZpKo/57kTHRRkbjA4iyDnkpV7n6NWKjx66AizBFEI8xU/Dx6z9CYH1MG3yPEDQTdQzf+UdpwKCL/bZ58MmjD0gHEasDwKPMq3nEY5CoOONzDMOYd1uSiBI23UNuMJXnmBqibEhyPlAxB5beJzRJXjRcH4UHB4KY6gI3B41zQgH86INcCzsYUgRvpSX73Bz2qc/aEnBalq335TF3pIw76Q2yhfmBe4W4/R3L3rsSlltiY47zbZNlytWFY1bQVgUPSPEmaBgeyVHER/A30MAbRruBB4EIHQWY9G29ImSrlO2urpm1WrFZmZmc+FSXwuh7rSQPQO+kDcL86K2B/WLOuaBZ/yZH2doHWWnmu2xdz7DNQt7ACLB+7njhh2H+73/vAENknd5/NwLRww/bW/vWr87sLIIvz5d8wVv+nOA2aWDGCTEOSBmLN28e94BvI3DYfU6EDaHdyDi5P3y9wF3+WXPfroY1gXzg8WRMIdnKXX99iS8d6zb25Yg11XCHMG+JytdXVbh1E4MHavNnrd2GcfRODwIrTW7YmK9oTVq0zZTrUmQl/yTvb7tTEKiyE8I5gyGB4EoU5Qr2vV+dTkKPMq0nidIaz3k9tQHZJmj5LbbHfvkk0/VH4o2N5cEOQZH9BcFcn6G0wt/dpfBi4zDfN3iPq7ggzPouSK8y2zH1LtwEwX5cSCf2FHc/eCo4Z5XyDOMYBr3g3uF4x2Nu7PDFo/+/rAL3/RlGIuvrdHwRf/WuYyYsX3Jk9IOv6OW71kD6IeyhzsOjNPeJFoMGp30zqc01B5p/ooRkGRJUIwYPuQ92nVv2LL+XlOWOK6dCfGeMqCzshCPqZLntw0m4edBaWpje8eana6dXT5lFdGzLybkI0Ci6z1Z6kOc8NtlUaGweFy4H708aLnvhheXt90NogEUrGJZ9L5nrVbbOmpDhtTrUsg4M5/+EtNObonLIdChHfpJJ1vc5UJegN+ja4tnD8LCDgiapN4I8sTLR9MP8d6fxjsczw/iJkH+3XEaIAoY7nHAeB55l4d7vQN8XlSoFG9xJ7PAnznhI2mketYVvWnKv0DmgTwtmD1DqjD03t525nbFkHatuXfbdnt3rD3YVgyGEKXZwgiYCxfBu0xWUj4/3lV6g6F/37zu8ye8K1h1atrmq8s2XVq2SnFZ3WreyxVDwIkoqIPCK+1UVnWaYSy2ej7hfnSJkrMnHLENBgYCPugOTEMQJ89Mos3H235S+oyC4HxERPgrDKU575XVSMKl2gMZI9Gjd0Orqi1qBT69uWD18qyVC3UPPxyQL0Jf7cHe/zEIOpzk7gVR3sPco4Lx8ow/B6ReI8oe9qS+9PWTkkMHEh1Ll3FaFGnbptqkvbNt5UHXFk8tWWVmRt2pJOFtJlXVExqoM3CoTgm69f53OOTL48oVAiRXtvz7cMeFcXyO0sElBS3OFXjeYB8v2XOefkb1hM5Zj9NTf5CC1Wnb1StX7PKlT+2dL71lS8uzeq8W7/eki4kHOQ9N8QHSgz/5FqsszX2cwr/UzgXamj4Fzwq2KjelZ0ZpppyP6V3eZZCSSm0xco8GAgfhjg70d86cV2koq/ASz612x+fHFxcXXREaT9uxFx7Hz/ggjBPv+POLClgHiYKEu8x5JxVzcYsK4R3vhrXMVdVszHPAqKVx7XWt29uxTm9LbkP3m261+VnE+lNkhaW5uPKstqKtEcYS3uVqRf5pVSeL3Ag7IlY1NNJFt7x3GCPsBArgigZxUrwXFcANH+JgsU0wcoQ2gp2ap/PqkxAPZg9jYcQjhHy+v/AcfgnSM45hROL4Yh9ZIenrXWXfQsKK3kq5qrLwMQ8W/kg0efopD08pu74oEHhzq1p4ZSUzWhW1RMHxI2t92LwoQT60ja0dV44a9arwJ5wqDL3GrZLAMfSuQLiDedztAriPNrofjh+mDfJ5Pu8Av/HRPrlYNU07gB/qud9XoHf1FcLTj+7ckUEi63p2djYJIoUhfDn7stlxcMTOD/am9xnBYtSqiFNbyg2lAQ5QC2UcdfttUcpBvhyQsqPMI1rRHZ7PBAQ+4AXwqE6nY7du3bKlpSX/gh47YPKQ1KBHCEftGM8TjNdlnOhGhHCw/hEvrgThVm/wzfkjyCHOtFUJKx1AoyzK8ij6yWxp0YgLGOIg1GFkMC65UkmdSUxOJfGOlNIOQiXfUV53Q1IQAsJayBP+iwas8A88wWgAOgyfxESBik8mwoxgVC40BIT19xkTA8Ap9y745RVzg+A1CWSu4fQsMYQrTMla94N6stEPWRHRDk5TqTX9OQ+U6zD3LICXPefyEM9c07iEaBsaF24Qzi7EQYOCgV62nK2ub6kPFG2h0bCKqijRoLpiqygQeaQU/Y/nPOTLMe4Og2cVr8eF49T5qIDw5jsO9AHvGxI00H30IVdYM79eV8I2G+Hyz5JOT9v5Cxd81Cv6FO+PC8WylImK4pcgBvVDWfZ7Et64YUH9VgKddyWIRYZJmt66ux8loG1xB3ng04SgOXgKePZdR3I8xyp/hchCJ0jc6XMKj6qDRjrj6d3dcfTM95JxzIWyqEnkpy7mr1gUAkMvFLDQalaSAC8V1XByLBZhwZp/HAVQJyB5rJmuGpnPlPoKaXUiZTBmbNOJs9ujAHHlUAteWKB+WYcB6CQ4t57lwsoAcflwATxHmNG77ArawgUyM0c7JKaq656e1ebu3D/eEw/gZv/BYbwczxPk+wP1EGZdIWWUAspPA1fgm0+P9qwtQdDpDeT2fJX6TL0iga/36gNMTzgqFN6VKFnuqX/Qmw7i7DjwPOP3KPCwwjzwEwKYHQPj4EJa/uTFcPDHH3/s9+wXZ/0Ogh4+FWlxPR7eaWeUB4Rc+kxzu9Ny1+12zM91Fz8MAZ6EOH2O+3z9la9TXlK2Hwc8CD0Rh3JC10AscmOaIRQgXB4+14IcOD4RJRjvEPk0eDf+fh9ckHf9ysImtsuIkgSZEJ+qSoDXrVycdgbH6kSGWyG00Sh7ps2qcZk72d1tOhGzQrpSYTgrK0tWt1SeRBQ+xB5waLXJRe4FtsgZikWz5ZQpOgyaL52Fez8hTLgH5+AYv3yb+rAhzCjXmcAzuHXMeViuQrB7cJ8cUyUjJz+c+3OlrWiUgw0TNJqnsRcBXJCr7n4ADlc9+BYy+XfVHtB2u91VO1Vsula1WkUMVww8CfIsDcVBgA/YmZGNsjjO7wF5fI67FwWCXoNm8zDJ76jgeBLde9r0i8wv+oKnrWeMCz7uwQE+169f9+H0GQlyMMxwOnEi7nHxTt9JB1xli0ZlzPT55rwchg1+jKil/jzCw0igZ/Xf72sqg4vCR9P+Uafj1itgVF6U2ql9a7xWq/l7TzvPxwUTBXk+IdxxYLzwD5rOk4ZAfLijQL5e+Xj4gXhnKhOAGIEO1whdMCetMKWT/FjEwaINRHykz17MNMw+ZR0xue3NHdtY37R2q+lfGqrWq1YsMeg4wjflgfBVKnQAZapyZXPh+TKPHO/S+xcXkpU3NztjW1tb3ukR7G4JttuOL5AFc0iOvfjpMB2YVjCzYCa0tbdRljqQcBsugHvi0p60eWp32tTTJY3M8ZxXFu4HKb+nD+PlCLoarxusHFoDfwgFx438Yb5TUqR68tsVXS/Mz9u0BIFTNXODSgvS5JL6mfxx+uXzAOIK5P2B/P0JHA2Cr9WyBVfpc8mJ9oNe8bt86ZK99957trq6al/5ylf8q2Z85CNwzhB9avM0XUVaRwUUP46eZk1JtVr3U+Omp2etMT1jtWpDxkzdlT//vsSBvvfswzh9YjCAX/ATFjn3+OXhSFyCiEdF9HEa5MUB6gxicdyDL5CfXLzz50FFr1nohlbKkDlWOAxcDVfQe1npg0FLGi37ig9qlSHouUeI7263bGdL1vhuB+q22nRNHazmlrkXA5rICGPULqRFxxmVdRySZZiuLyrQEaan63bm7Fnb2d6y69eu+fnP+3NQGd58QVpVfupE+NEeru0jfDKcRpukzqV2EvrdMQzs95ngUrhgdriYT2TxW/4910hz1G73h+OEfdxA+QOiPnmgrGkthmieLUjQmhj0UAoNK9XVCL6Cvd3atVnRdVVKqiKN6qjgRMElJSgUItLJgmT5HuZeZLhXPR+u7ok3+GdIdc/oFdvLIPR2pyvr+6Z96w++rTBT9tLFi/b666+7JQld0z/66jfdTme/HSlLfpj9KJD4E6JL7Q7/lMBOfSgtRPXVFn4QzQgHyaV89vPyEUd4LrzZVx6591GA8ufdIwEVi7KRHviCD8Fv+LAMhgQr1qnfpPzAxpHhuAWO8I+sok8QDjT4fQChGFqTnia4ABpdKBeRjRY9wbgzxu5MXKSl9DiJjfSSE2fTNRq51+lJiO/KNa3X6imFgk03pt0hiOhg+VwBrw83ir+3R9qcIBZlhoZ4m3NwyBcc6CjM283Nz7nStL6+5sIcizws8H0Bi9M9EO0CwITcZe9AHW2Iy98HPY27SD/ciwST6hO4Sw5LLu2Z97DCxVD9oq/+wNA6TB9KrpfTYjjHuK4+GuJvIFNR/34b+GvQfgBeRNw+KDw0HhyX0DrppHvagbPT79xZtc2tLfebnZuzlZVTtri05DSe7zMA5Yg+M+KdRwXlDX/K2yLu8NeVcvkv8daRS2UegcrkEZIwf1Yg2gj+w2gh6wyAOeH0MMi4j6p0LESOYLyBxiHeP2j6zwMcnIc5WNfxjuPC0x1hUjiIzLXJUkUaF1Y6n6fTs1sZGQ6Vh26s3xtYs9myzbVNa0mQs4S9UWtIW5u3xsy0FcX0wtpOxUh5cP46ZcH64RjQ0XGt6X0ifpGDdwbKfLDcLyKAVwT0RVkOi4sLvlDm6tWrrgEzv4fje8nN3aYvOCG8a/xiQOFGVvVBbT9/HzD+HsjTSh7C39s+5543yNc5Xw+Yt58vLzoslUWbok+EM/tn94TXreaudYTzmXrdyll8nxlXn8D5mnWF9b6TtQk0i5Xvv0eAr3x5HzatpwGB+7x7WCAFcO1noAsn9AsEzc2bN10Jph+89dZbtry8bBWFUaCsbRSX/iLlOfpQlCeG548KxPKYahJvGxQBpsJIQ3zS3ytt+nYI8yzGBKBd8+4pQlYfyg4+ms2m3b592+9ZY8DIRig942051e91vPRHJdTxBCLeuD/gSM6cIzZr0IBJeUY64+8mpX9ciDSPktZ4OSaVNYDVkwrhcfJpcx91Jn5yrPYkXGaVK7h8JTvlaCTRYhrSnrJSQemKCId+sAFDKhxg0rYttN8bd2zQNatVGrawMG/zp+tWb9QUnOFfWTL7Q4yky/yvLHWlz0cmenstlUvCp8BwMcPIpJ/ypIxehyz6s6SpPmpI9ZzybTJcu92eC24YE52I4yQ78mtMV21Jgp49nHPz884gBo7LbJsgTElXcDdG4vtA2yWMJkj0BK6zcvi7ycx2EpObFO5ZgaChfBnxox7heO4NWsLd0OYaCyZ5bv09tYUY7165aB9+/InT64UzZ2ymwgJQ+pLqDa6VbFKeseiTYIn0WfuRDoRJed8LT1HOScC7cXhQnJNW8AHo6vKVK756e2FhwfdVx1zx8wCgRVhzYcxCthDgzIFTnxhGBxgzgQ8RNrZz4hD+jIbhD0yi78PA24zDXnTvW2SDP0XTZM3mF9EBZVVAPWQBPE5q9zB4RnBI550A4/TxoLSRB1IEFeAGI4K99+wdx9BAMUJ56guP4DftCkhb/oCpXm9H8YUYOoP82b7BEG/AJIIOABFo1K4Vy6XhC/ypFB2NuBE/IfN+Fb5XfsBd8VOGSXhRDpUdLYxkVAK9x/rtu/bPinDfu+uNmUqU/qu+iuDh/cqiJoa9UxpRJp4hjYjJW6AzaHv6hAN3zBmx/xshyTwOZjND2Zxg1R/uKAzWdl00xWEkCXecx+25qSXdKWnmzKmTb08So+u0uj6EtbWxJYawa7XpGZtfXLQFWePVmmpdSu3m5VVyUX7+gtm5RU79+GVtlkLKeXWIy3OAe76AQD35S/Pejh/5drt9uY6Ee9orG6vWW2LAWIjz8wt26tQpMayqr5QFvyUYknBGeM66j9XrIbAA8iGMP4df8pJL+EY4BeA38j/I6PLvvE3l0rNclgTlyoI4+Huy5sGv3EW8BNxHecfhMP98fAfSJqj8wUKsrsVicnzgpx/91YOBq9KUVdRXUFhb3T1b35CFt7spmi7bxZUlm5GwZ8RK/zwt0iaTVKZUBy9d9pzyHivXE4RxPEb74BhNQ5D7lM7cvAT5jONpEn4Dt4fh/mkArZc+Q7rpw77IANaaUJe6hDhCiKlBiuztT73pWzkajv6GCzhWHT1tgf87JJ68KWsCXeP2QPjxuPuBHikc1o77dJHhh/4fLABLnIWCp06t2KIUJA6BITx9yGWc4iVFJMFUt7el92hNWGwpcaR9HsYLEMA5uXsSTr59xBNPQoHwZJLipbhJaKThx3vBYXnl4UAaWYX6va7qwMKxZGE6U8TKneKwAFmh/bZv6yoVqvL3iipcEvp+JKkglZlFHBAa6SD88sw4c1n2UdTO3q6sCxZwDCSgi1Yusgdc+RhDS2wbYwixIyHeltt1QV8uNqww5IQjysz8OPWQJkX+4BWLQ4KZ+rB6vd/q2fqdDduWIOe84mKlZPMr0ugX5my6IaWAMfYTOAbQeEFrqUETXSWGC0S7dzo9W5XVgeUBnTNXhXZMpyJsMCQEOc9YJTjWKwB5ek19IznWJPIun1/kmY8DhD+QjxNCPvnBEHjK6pYprLrJrgJXsmGxvEvlD+A+n08eDvPPx3eI9Amv/ON1KKiUi1e8px+wWKqzJwtNfZe+stvs2SeXr1tJND0/P23LMzWbliJOOA6QGYdJ5bqrTE8YJuJRfvgzTfPZpctuic/Pz6eV3KrZveox6d3TgynfFvjRRx95H2BKamV5ycuax3uUOe/3eYbAQwhiABzhmBpKxhu9suDfHMca5zS3L37xbTcUeHewrx+kMVnkzWFf2jLL+RHIQN5kB/IR8hCCLzQEGhmlAG07vq1MGDp0+hYtwm1UqXE4ULAszGF554Hq7ylPhC91gKF5nV2QY4FySEBLwrXi5eAwAWJhLfve7WzRGXn5/PGeLKuyrHfm4rwO9y5Dn29Kc1yg6oxFXioqrrE6Pe1RZnFZf68tYd9Wlj3PqzDFStyGhwUo/16/58VK5VCTShAw/L3X27PmZtOuigFgBXJC0uKpZQnxGSuUURQGSuduJncC9wLaNNo1tX0e8s++r1wOS4KhLvbFMvwOjboF4m2cOhkL5WDQZ86cccsdYT7qH6kj40i/4IIudUpcdHDAaSALxxAk13DjEOnz89GwbGshbjxOUl6Vnu7pu1Guo8CkvMfjUwbwSdljvpp7PtpDfHgDQ6vlCocd0cfU/5RsU2UZDIa2u9ux716/Ym+cOmenF+b9dK6S+mSqR8rjMIjyHadORwLSy9JO5Ri122GQDweNEJt7Pm706aefuSD3oXXOjVfdo+wBkTbX8XdPF1QHKSPf/OY3fS58aWnReRd0HmUGaHMg7/d5hUT/o2mE6K+0ayj/vKdvitn4ATostoWPnFpZOrT/53E7Neh3h4O+EpdG7Napd70095eHycSEX2j1oWVQ2JEg5z19249hlNUPHNa4hxVyct4joMSYIsnih1GFIBcjlEU+kKBlOxcpkqwrF4rC8ZhFP4CFeZ2REkPZ3VoAsRlEGeIa5ePKmb++cMcFuRpFCkPBrfFMkxIj6stiR5gXimJmWNt7RVcs2N7EQjTKz6IPiuYKhvBVErMb9Aa2s7ljt2/c9uHdSrli84vzdvrC2Wy/uASDyjw+inIC9wG3HDOQwAkYb2eAwR1Ge+hQsc88OiTh6IxAzGExD4pWzdAj9IHVxfw6HTMEO/GwxEgn8gp/3P7wIx1c7yJM0F2E4xk3YpypD4eD1kd5oCxIcCpd7nkX6R0VohwB4/Hpewhz1hCQDef+swOjVEmLMDudtqzuHV+YWS1PW3EIjaucEna3hbMbG+se7lVWPEthpWn6TDF52qO8j1vuBwFwycdYej7alXgGUFLf3OuKT6iN0lQa/fVgeZw+5J9wzahOx8OSZrPVtu9///s+anPx4kvWmK57/DxueY40x989TWDNCNN7LAp97bXXfNgXfk89gwZZ0La/fmQML583oN3AC9tXAfDi/VqOFo0T8lzQizZYp/Phhx/64raXXrrgBlrQEBA4BvK4nep3u04jHlhXdSn5jgIH3IuQUnopUcIlDTMxDxazAFgBac6Y8JMb9155jEOkgeVKqXlKp5bBDEX4VEH1YFidIe1utyn/0ZYrLHcEbrlYF7LqEuhCtCeZGF9Kf4RAf5kvHq/lCIc1ngQ5DEc1VVo+xJ/FZ6geYu/vddW5aQy5Aat20/wqghz0Y5EwH44VjrXCVrXN9XVbu7PqC9yqpYotLC24q8+khW0+6kDBjo66EwCgEeHsLlLMCfUAwuFL0OhUHiqj1/13aktoC0GfVrxvu+AnHPGYC8M6Q5gzn9hoTLu/9xMVJN8vSDOUs3y/2M9ffvl40F6iW3+dQaJ1/FMaCPLRiuFINp/v/SBfFmA8LvQPbhHkrmiKF7C1j5XpKLTtbluCbFfKTcNqrBPZK1tPSq30Vbu6uW53djfsFVl5ixJudSkdsKJumVEzCcYnROTg6FL/M/vP1/9v9q3O1+1fdb6pOq1SebmSfbX8jn2l9hX7Xy/8h/blwg+ovVtWq/LRm3TWQEDC8cjq8rbTlU96skgM+qDvv/7aq87I87gl/KS0njZsbe/Y+vqGK5qnT5/2dnS2K6CeQHxQ5QQS0G7wBugHvOVpwQ/GkT+8gZGqO3fWnC7YM3727Fm9T4I+TwuTYKrb6QxhGM40lCCJstV5EtxNSMSB4LhN7xDg+p+FhdHo6gGUaJbwYYW6O/3DIdJwQS6XmJN7uRB3b3EBhKx/IrTfEnNhCxHlo7MyT13LjkKVZYAF7fEpA4wPRz4ZMlTPLIBA9dNtLJqTLe1MinltPnTiawaUIgWivTw8DC3TXD2OGB3nBCPgUXZS+eWGWOhpUV6n2bGbN27Y+tqaN/ip5WVbPr1ijbmGntVplBSzId7JU7VO4IjgpObNl9FvgNp0En2GoEztlN57B9Q9ndCfs/eRIM9YYi7Ud3ZsV440EOZo3KxchvnDxLniz33QCDASwqmd83kDEZZnRoR0588Jsv6cOeqKsut0pnTSotSU7jgQfpI/kNIaQT6crxjX64HCFPmohf7oG/Sn9EUqXNet0OpQyuhe1brFit1a27E1WerD4sC+cPaUldV3C3zOVP1pUK4oGTHAx0zk1Et6tP3i7i/Zv337P1HB78hzV67jdUqBck7wd8/+HfvZ6v/EOpstm5ud3V+1HTjpS7jhqvLHx48WRYFXW3/22WcS6Dfsaz/4VW//cTiA1+x+HPdPEijD6uqara6t+zoRHIuwmDZJdUtCKer/NMv6rIEvaBM+YvV+nkbwh0YQ4Neu3/RpFwT53Bw7GhJOcYQPF/ECRLbq/P7xXzKQRp9Z0JMgn0hAeg5H3GAaCcI6fmx9kErqkq+c+7iQTQI5fWhEz/BYER1IZFGaD5eyBUsvUjml9/MNaFaJ6znSywPeSlU/WdkMwwtv+JA/mjxz8GnBHfFTpROKaDhGJcg3HS9Ipy+WWJiXPhpPXsmqK0rLH9j66oY1d5peR1ZJr5w5ZY0ZFraJEVQY3VBJxOh5fwLHhYxGRPM+ShMO+hlzCFPaE+YL8AwgdN2S0jNDZLQhHTLahDgI7JVTp+zVV1+1d955x4cj2UpCup988okvGoq968QnbRzp4PJAHJgl/lwjbEAwh+SSH/eUkbKXRGvQKH5KytN7ECB+Hg6ko1cwrcjDvXTPTgAWemG9ThUGvjiU+XLvIupUn63dVL169urCin/C1NUTKan9SsFKSucwtkTe4+5BoVgq29/Z+Dv2Z279B2KLV1W2DWUgIe5llOMa99nz//Lq/8r++sZfE9Nd8JXGTKtEu1AW8O4rjvWcrDHzfo8/wjus+EnumYSsWNQFuqKYnNQGpOe0ewN4ZuvwhIF+SfvjwIk/Z7TqU2d65utwbH3lPWsn4BucnufvMzzei7aLv/C3/rNfIBwHjnhwaezZ3aFAwu50P0o7bvKaQy4sD1m66f5wyMeZFDZfIW55SsOQdB58Uzy2WbHQjG1fYgluoeuF/hDkCHG0SYbBmc9Olg2psQhJqE55e3g5yu5FoScnAU66WPm+9UyNpFKokZh3z7QtD0+DJaa2tydhoIZhWB1id8tI2SqE51OpTCvvqhq1Z2t3Nm1nfdOtdoT4KVniM7MNK5YlOFSPnpheAYanBKLOJ3B0yJo2c7S1+/q7cQgBCd0lZixqwE8ODTuEKR+DAKKT5hk6KXMlLRh7OlGOfcRzPhTJ+QAMq7E6ngVRCipmj7WeVna7APZyQGOZwihaoswMYyMMPZcxWnA6zK7ETe8Ovo8wk+Be7/Kwn4//qCtPULZuxFu6ouO+LHH6jx8AI3+mtLp7Rbt0+461JOgXZKWfkjVSpo8pkaGnKcbHQANt5KMJ9y/PUcs8Dv+/5i/Zv3frL1l/uKnMscJVduoRDphw//Xdb9jZ6oq9svu6NVtNnzZBQNPWHoz2V5kSPbB4MZ3pj/LGupczZ067EAQI96Dlf5wQZYJOETrUz0eUpJAEvQP5vnICIwgeAW6irQHwhREALXBuxZkzZx2vhEGmpd1MCb84/Cfhlg8OcRnR5wPhP2KnyEGMaQgPjQIXgvJoEGnEfUBUIioG8H70HH7cipkyX8+Q4z6zJkT28zjJz7mP/HxUIgurEugaeSug/HEIUobTEeK+iK3f9qsPbZJe5DOEidOA4ZnKSaOmr/eQF9ZS+mwpawg63b5tiZGvb/AhlLYLfr4axFxUEuKUPEuTZL2Ux8PtCQAgDwmBizaKawJoAxcCGQirgxfhBwQNhjUKJHr0G79HCQCwxtKBIIt+wAzCnH24aaiyJuu1Z9ev37DPPrtkV65cGaXj9JOuIdT3/ZSnP0fQA5DCkI5fVewYcZoEo/yOD06dGd2n0wjxnfKv+NUqVatK2SmK5gvKvye31R3Y7Y01W25M2+LMtIIyFy5+pL7Aca1J5IO3By/T/YD6tgs9+8/u/A09NNXgyo+mzTuyH7/nStFkgP7C1f+j7Sw37ZLajDlkBHXCd1LeuNJmfAdhXxmETpyUUrjnAVBcqRuCnDL7uSOZcIk6pFHF56dOTxKCNwTAQzDqYjQOHhA8BnpxHAat5GAct4W2BAeHkvgHC4IpHBc8DyIiAFOmyY0EOcrCg0K+0OMVyucXEILYh9Vhwj78DUL4nwlSdVb/9CGdNnqoW+wSrgWupJTAiZL4cmnOX0wqs8pZwIZA93lAejXvHSDk6O04ldGSNU56PFEOvknNoruSBHmvt2ebWzvSzrZsV1ovZZuu1X3VM9t1QGFSDvKdRyk7fk/gOOAjKozWsMNC967w7XPnBE5XQjoKFwyL5+hkjnu1X97P57+IB8POuf3wct7m3GfpExehzsKhl19+2S5cuOCdmSHa2OrG3Bnb3bjGQRxx+hwOC8kZgQREEtDJkT7XyHvfZe8nAe8fBCIeVxfkjks8Ul5VCfF6bdoqpYqv+B5wqEiza6u76fCdM8wLNuqKxY+lbcKpHP+HRfnR57Ly5yHV8WFhyn6n9a/s9ztfT80/yeVJI66wjsytt9bsV7b/e/8q2PXr17xNENi0N2XEQQtM6eFHu+PSiFqOLsbq9yQh8r9XGTgUiboxPUCdCAu968HrEP0EeJp1eZYAPAQviOd9HAlnKEZBJzF9B/DMaJv3IN1HnEkwdfnqjSHHT1YZChKFuqDYF0b3AyVMR/VOlih9lJln74IKf4cs3cMKlG94whyJEFxZgOHSGUZzMyCt3W1ap7djvcGulSqqm7KFxbA6vDAs+Yr1SrHhV1+cRjnF1AsFFtYwwMdKW0+SRPlzIc8COvaE9/piQoOuOqesLISx0qqWOOBBmFQD+Byg0mS4nQm/vb2itK8dNZY6sRqMOZA01JaUqNX1Tbtx446YdEf5l6yhEpw9s2JLp5asMlP1BXucAEd4iko9qDmL65SbF/MEjgbd3q5w31Ob0rkSvbjSqXZi6Bo/V0SdBkQPhRSGDofABmiHcTqFeRPO21T+PHNN6Se6T+GhWOlmDJlnaYTFHkAHZwX8t7/9bY+P5s7iOe6ZQ2OI3mlfLhbILMnKdz/nrVl/VtrJObXwwtNnAWbED0hlG0H+XR7GwwVEerx33Hk/6FmlXHKFd2d73W6v3lDIgd3qTVtrr2EXKiW7eHbRGo2aDVTwptBQHRb9jPWpooS+tZWhyi2/gMPK9SBAu/+Fa3/B/v7Of6s85BFVy3SRA34A97zLhLjv1tX15eq79g8q/0/75JOP7Wtf+5qUsvPOmMEFbeaC3e8Ts0ZJ4/Sut9583cMFjXDN49dx+QjrOwnG23M8v3j+6ONP7OrVa/ZDP/RDTn++eFIIiS1npBO0fwIjiDYNgR34pE+jjHPcLbLg5VdePfCeI7Wd3wuIG7jFRRig+NWf/Xd/4ZU5xuTJTA2qdz2GfJFOGZPjyleGEndQGAqT/fgDSDMlnHfZ/+wxX8BJEO8jTP75MJcYVd6aUiURa2wJG3Z011NCWMu8JzyaI0hI6ctD9SE+TC0YK4KVH2FSOOYrUqmov9640zsxmOIw7UVnFTzMX+jxfNI55qnTMmRfkBJQUHlZ5SkPJYFaQcflLOKh3b6xZt2dthWE/1qpYHNL0zY9J2WjVrIi84qUgQLRSIJRX9FNFO65gKjDQQcuuCZMZ4763gPGGYbjB8jS97f7/3CJTlD6ojPEyFEcJpTSyGjf/4/yiPz28xmDEP4ES8ptCpscTym+v3MPD0iJ/IoXzBHnhwtJ6eNb3CvLy7aysuJHNp7SdUlCe16WOweKsIaCsMy3Xr16xemqJMEZc/auMKL0KXGfVydbp0f5KR88KJVb8/uOmFm5eRC9O50imCm6KzvQOv2HtFKZwRr16Pvak54VlY8PEaKEYM01d6y9s2obgynbbeu9+u6pxTmbmZlO1ojypsekXpMZCF6GpPDggMAzbxyy9naXeR0FvD2V5p+5/mdTnSe5gLjnStOOCfLNzm37SzN/2d7/4H1bXl7yRUsMQQMjumF4PTHmNKqya/Pzi75Owi3brEZRz/vR26OAyCPRhvI5kCd8Sl6qL8cVMyrEnO75C+f8oyhZKT0sggZwoZ7dP85yPy8AfkNJA/ZxoqswZ5cvX1H/LdnyyrKUoxFOE14n43Dcr3Bpu+1RTJ0O6sRopoP7qVMISGnT3pHVkmn4kcRFcGqn1N7+T0DCeZeBblNhsudHDpSL6QGGR9PQDt8xZuicknnHQZiizbtWr46SuVQnhlc5rCVtBaNOTDXwFaYkygW6eF1xe8RlQVvFyhLeFVnz5amalfwcd/JASCTNO4SDI0HP0smzTqy06RnyQ8NCiDd3Wtbka2b9PaurI8xNV212oWGVuhiBJ5s0OcrvzFNlicbcL+dzD4Hko0EwICB/H+BetLPj370ySB0L3PviRHcjIe4u+92Vh1yEmQTeN7J4ETeF5y7Syjqo3xIu0cIBP2eE6ZwBhPfpM6ft3Nkz9pKsvHPnztrp06dcWLhbWpJFPiOhUfJFZRsb6z4szzGPLE6iGNCdC1R+0L1o1LeCdflka0d9II0eeV+HCXhZUtj48h5l2scHXlxVaGL1egPriXZh4KinTDIg8Ima8Nm1TmfHWp1dFwg77ZTATKVgtemKL9wkHRVMQhxcUP+UXxLiriJMhqwsuONCaifdpOxGCeUTzN9HuHAhzGGfXbM7nVu2ubFhW1vbPt2xjy+B40HKTp5+eJ3C8Jz8Agjj9c/CPi4YlcVb4ED5ADduRDus3aDfsF4HuiTIfrB8PfmXez6BhNughX18q3PAy6EV3kxPNzIK4Cm5fDvk78ehMDNTsfqMrL6yhIqSkQ0ghqAIzPmqo0/1ZSGKSqcGHRGsKFUdm1PgEEsU4mlDQlDS3NEIcbrVCzFp45OgNbm6u2QhJyKVePfa6klxCa9+Kefzody4oGcYg3oqjBwCnmffJ57Na5dL7EMnH0lbpevlCTV9CisfAUxJUxqK6E3EXDkZs8K92+7a5vpW9hUus2odIT7nK5tjqwpljvoFeD2U3r0a+NkEYcCFxZiTv1dlzO8oEO0aQJuGn7sMTxEG5kS7xcrwdOIZ7Uq4CJvS8FI4nR2hLN7+o3CjPLNyyB23zTxv6HqsDCgisXqYeXW2ubG9DeDAkU8//dTPh2eIPhQX7x9Kg2mfdpv5dT4X2tRzW0WUNCoQluklLOk0coFSrAcfOkWcMliXlI801Me7je1d22p2bBfLW+l32n1rtaesLbbBzovBsK18NqzZlkW+J4WjZVYvT/vIAiMOLhhy9QS8C2aCz330b1R/sKyw4TAy5HydyzFgv08RjaS5xn04IN4BcZ9187DIcY29WT83gOHSWPA2DviFy0PQyROHjCZpX3DBPc5pRa+DdpjmoYxM4wBRB/zChT9x4vnzDnm85B1TLbHIDXgYdBVeakxbpcJ88J711TE7EjZbg4rd2elZs68GrtStJ0EDI2TvM0N4fWnwKMjsgX7aQOV9cRv3/gxRsj1HFrMELcdAVsozVinNJIatgrNqFsJMx27i8Gf/94j4GOCb4ktpbg1Qz7C0cArnag9xFBdBrjz1wg99GUjhSQvgOmJGCHS6A/FSOgM9oixQjqEsmfbOru1KK+M4vpm5hi0sz9v88pzPg8KonVkKaPwAyvk8d5RJZR/3O3b9EudPLgeOK2+/1IY42tRdzg+X2lcdjR6h/pDH+ThMLF8oH9Ak+R4IE3kdD0gjOn+4PGBtM4yOQGee/M0338zOwV7yedj333/fLl++7IwYWiI9hj9ZRDk3N2O1ekWZiA47siJ7uz4tNcXZEqqH58edis2Ka04i82OIhR+VSnQ+tLWtHfv9775nN1a37PZW167c2bFLly7recNWN+VuX7NrVy/Z1sa6sbh2e090Lb6yMDtvS/MLVmeuVX0vXy/yUyHSPf/E69LQf15AUL4kwF2xUKB0PYifewF5otTMlhZStIgayaRkDz5nQntciFenpn3omXUMIcTvpoGjw3g7Py5IqE40BnBNeElnFiBscMzn88xRw/nw+fpxj2B60Dq/iBC4CnwFwF/AayhK9IEHBRfkdI7eVMW2pD5furNq/+qjVfvFr39kv/LNj+w7l+5Yc1ixzmDKen11GBpJBXB3jA7zuABGzCiCW8lCRBLGcmI2AenkOr2HCYgZpDAIe4ZU04dUDlhlekfKVI9GiPk/8IyFnSwArulHWFQJFCuImCmIPT+2te1X7/00pkoqfVdxU3jyae3IKpI1MxRu52YkxBfnbWZ+1srMlWR1CCKgLHkX/uME8nmA+9UZ/ATs4wi8y9Fe0DyKlbtsxAUZEGFT+nII5v3nowFZRxvlIdKFTiK5CHc/B0T88Etpid5YRJUlGkwBoc6cOt8yhvEixC9duuSHz2AtKgWnd8oBc/bh9YGEjyiURYA9vlvvlnxSeMEZ914G5afcU7/yfsGkUdEq0zW7ub5tv/P7H9hnlz6xK7eu2J2tW1IQNnylsx+4ZDXb6ZatLuNhtl7VteoKrReEXPbrO8Id01SB/XjnF0HghD6WQgkP+6HvD6THSNhfXvyLBwV0/pr3T0dS3H2V++O1P2q3b93ytgiFKWD/XkVL5R35xTOQi/JEgRJAO36f4TRGAsNyhB6oFwbGOBA+X98TGEHgMwA8Oa7kBa1grDmuczLruFBYma5be7dlG9st22y2pFHv2rcvr9q3L922T25t2XpLlrqEnUhTHSqLpAanIzvne8qQhkGTdQWj8WeVDS3dhwXFnFj5B3PyQ2/cWiMM1hgKAMIbJGZxM+dYdqYgh3XiFgqL5nA9+TKfjl8m0EGHN1aKx9w7R1Iy/57COevzFNEIEOLk02q2rdNqO1Nk4RJznVVZSEMf1oSpojSQZoJ9IshgnEieN8iX/5ExAiXjSe0n5y2U8nFBnmggWfAIRByhPOgBIB3iAg+L51TX0fWo9Y1w+fzzdOA0ktFKOBgD9HT2zBnf2sY0DQKbrWtYVhsbm6I7To9TuiJKcICFoDtS9/Jx9b6FANe9v/XAUuJhOp693ogfVGp1a4nZr63v2OrGrr/faW3b9u6GFI0mARVedC1BPpiq2dzstM1IkJeUNplF3aJeVA2fhCu/269vdhGkOFwjjCtexwDSRMn4y3N/xaaHjSSY7+fQzeOerq1raa9s/87Mz9o3v/Utnw6LKbH7AfmP6ug+/n/0nOBgmEcLnrZoZlyQM2qD4IaeGGmgrHwngIV5UZZok/xzxD+BEQSeAj8B4NZxegRauRcUarWyrd+8aVc/u2ybO20X2s3dHV/Q8PIrL9kbr79s5ZI6qjToalXWqw9FI4T2e9NThozZuCBHQEJUbLLvWrfH/tpmuvp2I5iQGMde5jKhnhbCUZ8RUcY3xH14XD13b9iSa/tc354LZ/zTsbb7IJy4EqBkxE6lRHBgDHHhlrDC9GNhFZ+NJc9uRwJf1nhYUSxYYp6v73uck6WV7ySB9xehszxoHcbj5PEC7n2qhWaAqe+PoBAnxZMdmVoii7fv3C/R9rg7KkSdxssYz+P+x4FIl/I4rWcuXz4YMquJ0fLdUpY11RBdXTh/3t584w0/Dxyr8aMPP7Z1Wc9sYSyX61atpJE5jijmOwS1KuszMr9+wh0fP1EJ/AhVEazoWiqtaJd1JeT3wQef2a4U07ffet3eeffLVqtPy9ptqzMMnH8MRO/MstcbM/7dAM5bV4VGIwoCFADmxfNYSrW7uw3ybeP32fU4wLTE6t6q/e6N9+xfr//RZF0jqPPCOp7zjlNJc8L8Yuklq1+q+66BdMjPjDNoynNYm0f58+/z5X8YWjkO5OkqypN4ZbYYV+1z48YNFzYoKPjT9gH74QWT6vR5h8BFXlHyq37gDToJhelBodDaXreFRsFeunDGNkSQ3718xUrrH9pPfeG0/ejrp2yx1LXaXssKEoZ7LFpRo3J0IqtSvX8/ZXBrigNtwtJ2axdhmYb9kgOJXBlOL/twOsyK+W0sc5Gf4kN8SUNya17CN31whY88pP3o7e6WdXC6x68nS6PbR8B3aRIn4LR4Sha+fvEJR9JKx8N6ifeJHQbGOgPOeIbpwsBYcc/IAZaKb3kbc9FpUjlTA4T/43CPC3xqAuvOhexojhP8JL94HsF9yyT8uvAWjOInl4R6wtW9XB7IK4/ngMPCpvAIpVSfiJuPT7wQwEeFyItrymNUpvH09vPkKsdzX2Y3V4Qt30n/4he/aOfPXxBzvmXf+fZ79snHl2x3p2NzM8tSAvggDyuUVQf1J0/b58aDHiXYlTULo2KNSb1es1deOm9nVpbs4tk5uYb6hfLsCe/91DdRePtTPenMezZXlyJLc+yN8OhX6ocLnMlN6gMJuIZfKDMoaOAhwtwPpuy93vfsz6z/RfuPPvyP7T+s/xX7QvHt0ZD5JOEdLoS43PnCOfsv5v9z++Vf+mX/rOe5s2dtYXHRGfQkyLcdbr++YxDv4/5xQeSDy9NST21IOzOszg4I6sPBPvlDSsYh0gEm1ekEcrxCCjC4DcPYd4c8IBTm5qQVN6p2fbtjH924I6t8w37glSV7baVuy/Upq031/exjyZiskVQQNWO4pw6q+6gk/FcZEYKFkq9KZsEbFkelLGu3WPf93n6SmgtyBC4uOr8QzE9MZ2+Kgyj61pOQ7gxamZPg3mu7X3dP/v22taXgsLAtDbkjpMVMGC6kYWDmSiUvpGJ9gVpNTwpGI4pR8rbXE/NjNTslcuaUGFR0jMPgfu+fTaD2iaBThw8iHj0f9L8/JCFOPATYSKCmNGgbQmV5+o820HsX8jnHX1auVIYEh+E5Hza5ELQpbrShO6ezcEeHyJsraeeVhHC8C80ehZsrfjDmiI8wZ9Uxe1bZ1taQddxud+3mzTt2/fpt67SZ/1afmGJbJPhzZDguSQOFM50CyaLNlCfz3cvzM/bqS6fttfOLtjJbtN1W26os3qxWrSSFGaWiK1SjHlSmpBy3dq0vw2AS7NdH9whyPphCHwef3mYJrQJwGv0EZsi6h6MJctJYtw37o9f+lH136vftauX79l9+67+y/8e5v2evFV49XJjnncLMT83b31752/Z7v/j7tru7Y+fOn/fvSC/IKs8PlzoeuXo9Ejg+5eLdYRBtF9fHAZQhaArwsumKEojj8BcWR1aqFW/LKHe4gPz9CSSIdgvcxBV8s+6A9648PUTzForSjq92e/aNz+7YrbVNW26U7QffedvmZ6rqqjBBAY2mpzgUhhXX5Ekne9rgw6gqnXf0DEEIZqztdEgLB/vPJIcgZ8uRL3DDMk+L5CDZ/ZooPf/p6qKchT+DrvUkrBHsw4KIHSdhzxGvXYbPebeX9rFTgpQeKaa00paY5NhiIwTqle6TdiSlAet9aK0257WjNKXSeGfK4fiwTvK8dh7K/ajKPuosSYizEhnHvXydTrh6+7qgjTbJ/HPO2yyDKF6kn28P4O46pHuChTsI8hhCHQicowHpT6KFPOMNgCHk3xEnBHn4A2z5eklWNI5hYPYI37kj0ba+KetcCquewZ8LTpzjUYCwVOl7g6GtbSgsnx4V7ReGfQnzhq2wnVXKP0PujWpR1rcUasok67s7KFl/IGWDEa7WhsK0U5qCfP2iTglL/M8g2lBuVO3AZbi7ED4RGFL/L9b+K7s9uKQoksoNs3/W+2f2V/+Hv2r/l/n/s/0Hi3/JigMp5HmBHlY4fnI/O/en7O+d/r/b1/+7b9h73/uevXzxor315pt2/sIFX5MAUJeoj1+zckd9x+t8GES4xwH5vPP3KIXtTscXSrIDgqk//ICw2iP8XW2Xq9sJJLyM4yovyH3EK8Ppg0DxT/yFn/uF3/jspn3r06Z98cyK/dEvv2pzp09buTItxbuqICV1WvNtI1j+aJndTlsdQXq7Ms83/NMAF+AOsN/UwRluT0PmOTfEygjiCi1eiFNYrwLe4ZTOQIzJF6wxNC5GBRPhRLZymY+csMI9KQDEVRNk6chH/jSQbz+TQ1ijPHCADJYOX6lxYUO8SsW2Nrd9XhHGh1yfmWU7YCkxTpV1EnrHG5w2eFyd5nGlC47zwmbUNglG/kkI3QsiLnEc9whxKWCxeMtXVmfpgM/Roi7yIIXJZfBntW7O68D7cYi+EOkkATpefu4jnwmNOwGoU6QZaY3jLfIeh7x/PqwrMlJIYSALC0u2snLKarW6Xbl81T/HySp2dlCUywyrqy6yrim3crWOmA/fBPj+999Le4vlu7PJorauDds7Nmg1rV2esartyDVF+7Rz1dY6Nev0CzZX7Fi50LZ6vWHV2sx+GSkbwLOwpl/mR2fRhVD7Yd2D/6lcHjOe/eFwIIkt27SfvfbvpAeAZMQmLm9etn/ym//U/mTtZ+yvnvvf2ExlwTp7LTs9ddpOF+SKp+1fn/0Z+/mZ/50tfrZo/6+/8/eFr1v2+uuv21e/+lX78pfftfOyylnZHfUBRve66p7nOCcfARnzpClcVqYM8uk8DiB9HPQKfhnNASjP7dt3/PjQU6egj/StdQwN3iU6SnQYcYHHXd7nDcAHfTgg8N3pdnzRKXiFBvxzt86bjg9T37z8zeFHtzp289a6feHCvH3plSXDSq/YtF2/3bcPrrXs5mbH3lpasGVZ6VYZWmNxzhZqBZuGQUrDZv8z418ML3MsaklWLvNiHKQy2CtII0/MEBv3sUDQ/QH6GScmOrkC6s8XaqDdexCYPwN+QiCWs/wQvpzeBk59TQCrzt1f1aRqCsvcNwvZehIanIJXnMLyqInAReziCGSBwCAbn59XZH4Ihv3tNMLTzau3bP3Ohi96WwLHpxdtelZ4LmIFpToc1jGi43AdF+7PPiQmEJDqiIs64SeXDZUK43oGb7QR7YHlTTugNMkCp6PQfsK5zw8rlrcJIzDlmEZRWmL2STCQOPkF5O9zoKDkenQmRTg6anqanG7yI0weBwHkkffnfjzfw8qTD3uvMNA1n8JlzpPy+GiSgiNYtrf4SMuWWwscM7okQT87M2sDzkQQ/sF7q9m13/iD71utrhapFOxffLRhfBZ4WolMq632KmWbLg3s4uyUvblQUvpFu9puWEuCfLnUtMXKjq2cft1mFl+2Pu2lIiYhwfw7R7vqxttbhcIfOlCgUGoos6ORTprd8i/V2Z8OBYL83a2/a3/51l/RQ3jKMfe9IXdZWX5csDObZ+zC1AX7yumv2MWFizYcDO362nX7/Q9/366uX7XN3S37t87+mzaQkfOT/9pP2k/+xI/bG2+84VMX46uQg5FTdp96E6AAsIPglJSo2blZX6RI2VL9Es3l2477aNNHC+SRaCDygz6Yv+X4UGji3Xff9To5D5V7fGV58QB2k1eSwB1rS/h06YcffugfS6KfsZh8f+TrmFD8q3/9P/qFWVmZC7U9W1moWr1Rk0Aq2ZXrO/bh9S27udGyBXXUc4tVEdqUbbW6trrTtEZxaLMVCWiGpxFuDMPJcnWL1BkmpJEIhCF5hqoTETwGSNncB5Q/3MLLo/9ZeAQDgpqhcbfCsyFy2d36pb3lDMP7FjUUFPXHGLpNR7oy/EjjqLEQ1qq/HxIjCxzGVlAaYSVQfx8F0LNjQ+jYlkXO9jNwtbAwb7VpKQKygth+pkDuD+Q79CS43/tnDxB2I8dzgnQffiF8fbGgtxZtxaLLNFpCuyXhDrIQ4MEwpU7RdpwPoE6DcgXe08KrLL/9fHGHwL1eefx0HXf3TVeQwt0fJoUb5XM3hP+9wjjoXTAYQqFwwkzYOYHFBSCAdpuyHDabNhBNsjizzCI3/XY7A6tOta3f2bbLG10rC/WlTPnckz8E3hDzX6pX1AYDa/c5iwJBPbR6pWf16VkrV2ZSGVF21Tz0jqGUszQXTxK0KzeiAaXPIy88Dt5q71RP/AEPINj3OACkRxp/df2v2Wfdz5JnIpkEHI3OYnopKDuFHbvWumbfuPoN+9X3f9V+9YNfta9f+bpd616z7cq29Va69ud/4M/7yOQ773zJvvD22z4E7QJvVCCHEHr4J6V76CfAISTZVVCTNZZwnkaQAgjv7eN1nFynhwfnTFleKU8c1jgjLkwTsIUxQeD3BI4M4kXRdoFbgLbn5MXl5eX90Y4HxW+hypeHliv2+rm0ZWJvqmHlqRX7zmdNu3y7ZcuzdfsT75yyL79as7mFoTTqrl35TFra5pZonrPDGXZGsImp9oYSftLHBxUJRfZnyxovyiqXJq8QWZZPH0BjHqEQLxZdn/Oiuz1Zxx23ChDSrLZ1niJBgeBmyLHT4XxqMTDhwg/HyORIvgnyebjLfukFIUlvz60irI5areLD6iWUo/HE7gNRjxcXEiMDwBnb9TodtZN/ghfGVxIjrFu1zNfnRL9lTvPjIxx1MUdODZMyhUXONkOJijTtkhjkOER73QvyYe4X9lkF9gjXxTxCSIRAxwqvSKicOXvWT4jDutza3rGPPrtk126v2trWrjUlwE04f/XcOTsvJn9eSv1PiX/80Zdm7acuztkPvjRvb5yp28X5os2Jngd7bKkcWG2qKUHfsZ1exXYLss4lsHvdptqnbyW9V0i1kXiKyudD61K6GAwbSvCzCJS2z7dZHvPhPaFJ7wI/ghnhTdj8lQQR5HNyF+Xekfua3A9n16/KfVnu3ZG7+OULdurUaR/Z4OTLEOLjtBU0E/RyoB5j7wIm+T1OSIIkWePgGouRIX+EOOXAD3cCx4HUt9LIbtrOF0oyz7yLNn6oVesz1YaEcdmqtYbVy3UpoyVrSKve6u7Z3PySffWNN6w+M22dYcU+kGD/Fx9dV9lgllJbkWAc66j8B9Vpm6o3KLcK6v+sJ0uWIbXysOfuWQCQt2+1yfmAt6xoP7YVa1ouMfoUABwnQc6jKupCNiGcBkgNQRyGncSwsPiyiC6vPY4/OpA3Pyz6TrNlbWllzIuwGrTakFZWwlpP3MXT+ZwDuNlvLyExtdNopKQoIZ1O58OxI4EFjZx/z8gSZ+BLiO8V1UkQVDBYOT9DIOF2nOE6fYz5BZD/uHsYyOdzWJ6PE8gx8oWOOebV5z7FrNl2BCzKwnzj9Qv2pbfP2qCzYR99/D1778Pv2dr2pk1V1V9mxD8kzOfmKu5WGkO7UO/ay/Nle325amfn1D4SbuRTn+rJQle6Enjb4jTNAVNvHbWRS2sf1WNLJtIbBXlPitqgIz8xGIa1gXGc55+pShrxOrxdKAc/J6nUzZID4p7uz+FlS3II9LfkviSHYEeAf0HuTTm9+/LFr4h/sl2vu7/NbxyOQidBT3n3pIGyky9CB0uRK9Z4nK3ugvwp0OlzDWpGcOp0Jxf3IcA5zpcr7mGgMNybFj0jmGdtutiw6SmY39DeuXhKnbBk6xs37dLNdfv17161D65u2anZBXv7jfM2szhvO3tlu9OVCtuVtiat+dLqqv03v/yr9v1LN621qwKyotu/JSxBJwv9aYOT4Bhi3UvPzFmUSxVZcjWrVTiVCSsO5o+Gqs7pyGehW9WqWH8VLMB62t4mq88FiYRMOt5VgACCIXGVpkUHQCSx0p3RC6x6/ySg7yOML0BROPLyYp4AIETQStFWtEG5yH5WFodwgA4fxCmL0YuBS1inBYWZUgVHduFNAqThSchLbZ9DcNDCvdyTgEeRz1EYgodRXghNLEiYCnnDuLnHcR/fPm/UZ21l/ows8Nfs1bOv2Eypbjc4S/2zTzyN+YUlq0gYT/m3BVjguWfTwn1dvb+k/j/Ya1l/UPb+NVNXetWO7e72rdlVMaSQTak9UYDTIlUpxyqTGjW1ka7+/f6sXPQVH3qmDZ0yEjjqPP79BTlC14MQJ4Q51/w9AAkh0LHQl+UYXV7J7ufl9I6pBvoxIxlhdY1D+Dnex9onz4siXP7+SUJY3Az5suCRo33ZckYZ87RxAscANSMyALyBR/AbdMIVXAMo0D6d9IBQ2NoV1UoQMYxVmpIwk0CCCb59dsleXuFkok1Z51u2023ZXLVkP3hu0V4/XbeZWtn6eyXbapfsO5/dtA8u37Q7G2xFYRaToXQEmQjVOxfDxZmAe5pAHxrr495hKGc2p5q+iKV6616iW+9BPkSe6sF7hD0fY0lfPsMClOCXP/HDIkidERwgvhMu9Ofz8Mzt9sQkd7a2nWnwPWm+QMcqYkLR19VlKJ6DM4AJcJj/CwWqo2/TEzgOs7biZDwUKPCO8pQOBVI4kCz8xy8BnuA1OVeWUsBDIZip08cThCeVH/nAVILB+LMYC/fBsL0k8kd5qlYbtjy/YueWztgpCe56VcpTr22bW027vdmWUB7YnZ22rXYkCKRYlaS8s8xDgfSPvVsS1uItFen989WmFWR9dxUWYS51Qnkxpi0egfJM3jC1bLU8wpIrZUs0T8K0IQ7QM3+Zux9wtvq/PfOzoySY9WMAIn+Ne4rP/Vh23L9WesN2d3Ztc2MzKxe0GTR3N3jbZgUMPBM6BOg4BC3cK81HAaJyz4t8+v2+CxdW1GOJs/qesh3Y73wCxwD6WbLAvU8JzzjwnMep08JDtHPh5gZn6IpWu+00rCVhPtyr2GkJlpdP1+z8uaJNL/bs3dfm7afePmU/9lLDlkptK/c7Nmjxofmu/dM/+J79xvc/Vucs2J//6T9sb7yyYuWZkg3EZMuDmjPiYfEIPeyxQxKSgTD6iTshOikcIDMJYr47PvqYhp6l6MBoWAnNVjKGcRHgxal6ssYLMQ9L2JSwN9p+70/g30oXE+t1utbeaUkYlW2m0bDpRl1ySGERNpREZaSU92vch2n85wGoXto+hrDZR63+0Uq0GMwQBx7AHW2sjqPHJLgTTtNCBhZRyQ/n71O64QKCgQKH3efB2zlzjwIeVTpHgXxegQOYCiv90ypqRpEkaET+TAmVSlO2tDxvb33pLTt7/ozdWN+x333vqt3YmbIP1nr28dbQ7vQqiscpFOIlKF1sc5Mw7qn/sJB0rtC2Bcl11qOsbbH1UooYglwKAAtlOWiGLkcjTpUQ6BSO8nFleDcJPj5O5IqZt73Kh9JMfe6BP+rIYtW/OPM/t/Ke8oy94SG4w+GXv8+7zP9HKj9kv/Nbv+0jBuNnq+fpKQ+ULHDuYbw8qdzhgLgGHJbeowCyIj/KzygMC9yYG09HRmc0kCl5j7McLyqAvzzu6F8oS4wM8fnhPN08KBSGw5Z9cuWqbfe61pvqWn+4a929jq49XlpNVuZMo2LnK1N2uiJBJoHTKk7b966v2i996zv2//361+2lhXn7Q2+/am++ctYw8CudojWkbVf7LRtWetYUobT6zwYBgNR8J0kIDgHu3EoKTSLueL+vMel5b4DlwlVPewz5sSJaQtynD0gjAwK7IEn19qvygPn01Sn6vT3rdzkXu2pVab1FdRiG3VPZSJvwKe79IPJ4EQF8hLWy3w7CYxopyd4pjLeT8JaEODgkTjYiIjf+7M2hf+GA/HM48huHoKFwDwuPMq1xiHqMQ9TNBaIc9whv/GHaWK0+nMrCHMm7Tqklxbxje+W+DUpSRKd6VluYteLCGWtXT9lWv2a3WmX76HbL3rt821Z3NtXnJQBkFAw5WEX8hC+qsUCxKP9GeSiLvGVrmzvW6attvD0SLvgUcJ8dJJkSNhyw8JS+wSIs9R2l05chweJT4tBEdF/uva64QyDq3Vpv23+y9J+OBDVbz+LQF664/JGs8S6Eu4r2J6f+pP3ar/2aW64wZEbWgl4m4dxhrJ0JN972j4MO7gWUNMqLEKfdWX3v6yVUFt7FcbNPumwvAoC/UNaiz7EGAVyz9Qzc8o7R7AeFAucebzd7dunmpt3c2LJmX5a5Oqt6j/oQp6At2fwUqzLnbCihsymi/tXvfmzfvnpLErtgX/viS/bumy/buVNLVquU5CU9XJo0C8dY2dpTJaBtFOunDY6sHCEm4oXRJeHgTuo/IiEFEBHrlsNvnKHol6wBkK50sOIzSz3MhpRO6hRc8y78KAJpYL3H6XIASSqAdyyhX//w/XxDvs3AnS9GFI7pEIHTBArjAnwEETcJciCFH/mP3L0g2u9gfiO43/t7wf3yflQwqWzkzbwc70J4u19WFxfy8oe/YDHv7ZUUjhE7FhlWrCK6rU2VbLFSty8tz9kPXVixVxam1Qw92+n0ZRDQedjKBo0PxAMGVlZfmirXROvKU0TupyVKaLPYTT4KJyXLCT/hxUdjdOt+ukGQd3tta0sJ6MhxlkMoamk05t5twHsO3thYX7P/WeXPpbPVw9IOAZ4X5ON+Cocl/3869X+w29+45WmtnDolwbfoVnnAeLsGTvUv88n5Zff56xMFL1bKFyuRdmd+nD5GPXAh1B9G2HxeAdQGHnGsqUCIY4kvLi6OcJvR/INAYXFm2mYqDXWOot3Z7tvNrbbt9jrSnjE7K1YeLlh9uGRTpbr1SlPWUsdZ297x7VpnFxr2E2+esdfOzFmjVlKnZ0tQyzbbu7bb79nA5y6lzakDlseY7LMC6kr+8z3gLoQZrBUDcuKmzLjEKBKziHv5C/lcfFheAh0FYJSe/rsjndRJABdA+hGP/fooA2ytYbgd7zQfrPzlfwKTAczc7dQmtEX282bLXMJ/5i/c5q35cPmOdhx4Koz3EUDUM8rPM8KcK35hWfqzHPvDWf0/NZR5LkG2Jyvbe8qAD5MO7eXZir17bta+eK5hZ+bK1uqm41g9fSXV4fTCJovCWtZSH2OEjg+kFEss/mxZr9O0PfGdKRfoaksf9lJ/o/34eTkpY98XirZa7MHeTcJcFno61ImyE/7egAU0Oztnm5e27e+f/2/tS6UvjizzMaF94Jkwcv/u/J+zpU9O22//zm/7Z2JfunBBgnzZ083TA7gLPAfcq2zEDTcO4+k8WhjlhyCHDhhWD+sxaMLrk4U7gaMCuM1wJwdu+QAN9+wICJrh+WGg+Lf/1t/6haXpOZuZW7bV3YFdXd2xQleCt1S2CoK8V7ZBSRZjsWODQktW+cDePHPBTtUqstR7tjhsWWmqK01bRCDh/9nNVaWxal0JpxkWcamADNEDdNynCWHFRUdx5OkPhuTMwn8Z6hnWgzW4BZ4RM4yC8ApAEjwTxq14VwSIn4jec8gUgQNtJNnd78qqaPbF2GSlVEpWqspqqRWsWEkjGYVsmN4PhfGEPr8Q7QX+80J3n8EThnaQX8J/5pvh3NvaFTQWIqZRkxQ8ta3TwAQIGgGiDOHyMB7uUcCkfB4UDkvngD/41HNawZ6sA/AM4CcV3UqDttMm1gOzZLu9nnhEwT65tWXX17fs9LzwWJ+yxrTZTHXKbq8VZCCYVcUv+op748od2169Zc3urjUrVdvarXOwoTWIU1YO7abvcqFv+XcOyF/KVhEFmeON9UK+Mjg6truzbS0ZC30ZC9Gnoxkp337jHwKEx9Lf3dmxax9ctT995n9st/S72r7m5zr4fDkuE9xx/1L5Zfvfrvyn9vanX7B/+o//qZ/I9qV3vmjvvvOOnT171i3ywGvQFc/jTv/8HfOkuIrwMT1d9/lofy/Ix38SQHbkdfPmTRc2F6ScJP8kgIBUfl396QSOBsKZaBQcgr9+v28ffPCBn+TGlwgTThM9cr0f7R4Gxb/2N//jXyiW1VGLfZutDG2xqo4gWr6+uWsfrW/bZ7vSetXjmMNVcfRu1ypFdeqpbZuqdqw7PTTZ8HZ7q2XvXdmxX/14w1a3d60uIbQyXbJhXdo7e3lZJFZMDBmIK3NwWMLysEGvL2aROuY4RPhxwAqWCPQ4HgSmTUl1z2iAv4djyDrwNFy45tNDEMvbEcpzCofVhkcwCofs2TmQx9I7H+r1V66oDMTcBtk7FyxK5//P3p8GW5Zld53guvO9b558jjkyMnKSMlOkkEBdKtAIXYhChtRYNVXQIKG2qi6oD9XVjboESmjKrNv0hVJbl2GYtZpmKBDQgKBBSJUaAUkpKecpIiNj9PnN052n/v/WOvve814893ju4R7hHvJ1337nnH32uPbaa9jTiWP3RlYUwyoIF9ubB7azuScmyUrdodXqZZufm5nst/Xhe8oVRtF7AvLtd1L73g5S3GijQHYasOCNtyB+k2c53mdhE6hV/X9yKb28gufpC45f85APm6/XSXC793RelIl0St1oxCpW5qtRFjO6I/qbi3APgPIrD5WP5CE1+WR30HeGE58Coj9VbMB0myizpD5UKaGg921TfOLV7UP7paubJmNbgrZqrX5JQvKGLS+WrbW/b1/+/Ev2+S+9rL7RsN320H7rd75gB7uHtjZftvPLNRu09mWAd2Rdc/b4ofhATwpAzapl5mXVp9R/QAVz4l2scIUZdJsK17LxsCvFmGH2psW3zyVx1T/plwj11Ea41GYAbc6Qf7vdsq999mv2PfXvtb/w1I+68vBC5xvxZbbotvZU4yP218/8uP3I/I/a7/7Tz9jv/u7v+hwyp7l980e/2Z588ilZV/FBkZRHyuck4B3CkmkLytXudKzBeeuqc2pupxuF8zUKdwn5MuTLdBwXACNUDPmyWp3T/ZaXFxUORTfWk7Cgj1EPeRyJ9wjeGsKQDcOhKxrFIl9dXXZhHn1dbQFeI/hdQWGndXlckQBxWTMcSyMtWqtbtYNO1w57feuiFUsA1cRgFqVpL8+oAxQ7kvUtadd92zk0e3H9UB1JaQwqtqOCzsmyfN/KnD1/dtHml+Yk+OfV+SXEUGtVJ5js0c4lpqHsIZTQqOlPVH4KTtgnAGIcRMCkmXMjA7R3tyiUEUKceWhe8WlSX7mcEaKnqT+evBwZKt3y4wk/F6ZhuUV53UPCmfgwBFkwYmwRUyHZcy4/mDSJ+5YeXf1Rdy0xxWtXbtrWjU1r+Baqgq2dWbaz51bdWo86BE7eK3BS252WGdyq3d8Kbpf+8TTzYaftHH6nKWdK76Swtys/wgThxHAxH3lRaKf/mFNmJasEqC96vDsc3B5ElSovC8mgTRQHiqoS6JVoT+9GKpd/clfv+VY+i83ob7xnh0VJvOHrr1+3r1zdsCv9sS0qDt9fqJeHNlc5sFkZB9dfv2pf/+rr9sxzH7FLTz1u43LBXr/8hr3x2nV7+vFV+8D7LlijVnPLn/lXBEqlXLOFpRWrVNn6RHYhlHviLXt7W+IzLHRjbjz4BVtD2W1Trc5IAJ2xSm1WSnE1w2/099SuhE9twjDy1ta2n3f91a99VYLs0BYXl6RUz9ns3KyXhVXcN2/esBvXb9iLX3/RrW5OOnv22WfsIx/+iD333HO2trY6taZxWfon0QX3OAQ5aSM8r9+46coAjD3WJAy87Ply55/vBAiPReg8MoubRrVIkyvci08oX7161Z8X5udlLZ6ZhAMwMiizPI7U5xG8NTCwisxjkXNTihIW+WOPPeajOAm//lXMLNzdQOm/+8t/8ZPeyOowMI5SqSoLccFWZhu2OlOTlV5UI3N4ibRgVlmXOCFBnbmEv9nOet++cK1r3X7Zlmer9uxa0dYW2WddVkdRR+gNbKbSsJqYE5ZpImT980q4wCVFERXEAkTVTgfU278fzv7skTq4VIyR9fQcK119C5IzIToEQjI0TCL6Jd1TLs+ZcG4PT/wnyPbACkG5XZK7r3EWCWGL6vg24LhJIjIQyJ56WVhiHnz0YdQb2pYUpP3DlnU7MRdVqZZtbmHWZudnvA4kSj7OWEn+PQoJl/cL7iT9fLsmSH5c8/55yIdJ93cCKU6kT7vDcGHY4RRC3nJ3nvRbA2mKRsPiUvmR5mTnL/XflYfsqSjLsTxwZXwk1xqMbLPZlcivWefwwGrjjn3Tk+cVvWjDQc+q456dX5m15t6uXb96QwJrZD/4w39KQu95e+zSY/a+Z561y69dkVV9KOFb8IViSehy/K73L3pxn61QLSk5AxkYHWu1923/YFf5SICrvAh/lJ6BlIhCsSJLEgG8OBHiXnalldqH/pb8AeIjgPkmOx8tQQm/uX7TXvrGS/bFL3zBvvKVr9iLL75oN25Qh66dPXPGnn3mGVniH7Jv+qZvsqefflqW1YoLd083157HaSaVAciXrdvt2cbmli96Yl4asZqmDEjPhacgH/9OwOuvtIgLft3Clx/3KT0W7vK50uvXr/u8Laf51aqx7QwgHPduOd5FGX6vg2NM/5gu6kp5RHljl4N/6lZ49Tbynx7vEr2FncNXxpVKTYnEcZd87nM0YLsBVgEW5kAC2awpvxs7u7a+tSliftzmGyKI0aGs8g2JTnUoq1tF8Vl12m53/KtpX7vatZ1uwX7oE8/Zhy8tKTsRpRMoOQdxYI04kcgfQc4meQCiOQ6JsI4CiBgKSXyJrC2LlrPLYQYi1DEHuKDtS7Mn2Uyo8zU2DpiI1eKRT+wjDyAfxfYyUi7ST3mnDoG2Tlx/RgGhYyCYdV/AwlL+Q+VVFFPh1DvOi2ZA4oWNG9ZqdawgpWjc7dvifEMMYlmdZ8GtMr7d7CVR8BEN8B6Ak9rttAzh5Da/Pdwu7ePppbDJn2s+Pve3KsNp6wCclEbQVjDVUDKnQscFuehXuegvlN17C6JJ9QfmvSkDP+4H0K4ENcWNzypSbo5RZah5wfqK8/Lmtv2HF6/YRyWQK9ubVunt2NMfv2DD5rIdtmRltres19m2G1det4O9pjUay/a/+o++2+rZEc4siv2t//Bpe/W1r6jPd+0Tn/iE1coV9f2eC28E2kBCtS9Hueq1uuKBp+jXMVIwtmqFRWuLilNQHFnS88tKY2RlCaGkvIPj1IY4BGPCcQKE9OHhoZSEA9tY35Bg5dOd27a/t+9xEPgIa1ZyY42fO3dWVviaH5aSLPFow4yPZVY/Lp8XzwDP3A+k9GMgvfb6G74NieF6H8lTHXkHkDeCmHJjrZP2aYA8ENquCGRloYxsMQQY/aCsCihlSXxavP3KlStejpi7VXjiEjYra76uj+D0EBZ5wXpS0HwERgoT1jgfS3FcCr8lV96FW9H73UBh9+CNMSeVFbNzqV2ASqCEAFLflQByTVwEdqiOttVq2v5+22arMzbXkFCsi9j1blcd9ur6nr26sWetMWeGS8utz9nFhZp99PysnZmbUW5iDNCpCg5MGJkIF4JywvN5mNMLciqvAssab1u335QA7bhlS5qcUFcpScEoy9qVIgIjIHyZoUs5GBdWhFKJtLL/MAliwwwInxfkAMgPQW7qWDSABDmED5ORI0UXx944ZZMhbi0J7f1227Z3990yL4hZDmWVryzP2eraoi0shUXuFpmQxNnSY7a9vQfg1u32zkO+LNG20+d0n8rG9XiYPNxJvU4OC6XwLoQAdBzRg3Y4hAhvDrC51xB5ot2K3hB2ctCeC8uMtikDLFsY8Hm+opTP0bhiX9/esn/z0les3Z21J+T//Grdnv7oE9aQMi/JYe3Ooe3tSSDKur165YY1m337E3/ih21BQpeUmcv+uX/2z5XWoV28tGIXL15yS5z+6B8ekcBAaJT47j+nuqlsWKkI3H63o3cxDI+QW16CGZYUNg5oGqjf+FHHygmcJkEOJAGULNQkzAiHoGKonTxaLU42Y0V81wUhwrMmZQLBPTc361fyTnFxhCEN0qX8pB1tOuVzySWaIm0E+Suvvirr/hm3yonHWiLKmsKmYe07EeQA8ck73QOkl8+fe76JfePmuteL747z8SwVZJI/MQcysKgzkNJ6BKeDiSCX/ERZZEEhghzFjTagjVwKKRyzRHcDpf/+J/7yJ7FaWYTl32xWooViNpctRsLCEYQe1jSL1xtozurQh62+daQ9NxoS+np7eNCx9e22Xd7q28zsql1aW7Xnzi/ac2dmbbYhTU4E6BawCuqE4MQAoXhW6tQicl2T8DxtfYIZoslIMMoq58AVhtpdFIsxcJQn0wWuQZCf0o+9yFGeiE9Hg2BTrvhNgfLmiTfugynQCCX0EHnh6/PlygPg8BgEubqLrzm4vr1js8WKldFV/HuOQ1tamLc5WeWVGp9/RX2IdPwG5LxHgTZ+N+F4/vn2dfrL3t9pOe8kfCiR0/ySg/64+oJLf++Xewo+5eR3on3dOf0LBd6b9MLf6QaZPmZkQK6rkEOFa0sRPejKcu+OrNPtWVNCeKh+NDcrAVeUUs2iNb4QKP91We+vX7nqc889CYP9vT0J98v2pS9+Vn4Ne/LJi5mAKIiXSPmXVc0HnGZmFqwhV5cfc99806CcCeu63seRyDV/V67UJOxY2Q5/QfBneASHEoiB0xDkGAv+nOvTrsTIn2dGIRjyZOgTwQqzxXJiCJ1zx7HMUTI8XpYuQB08veSXpZ8Pw3PKMwEKzP7+gedLuozoKaTHm8QlTpZWPr3bAfl4feHnWZx83vjxhN/e/r6vFbhw4YIL8yy0/1dAzztuT5f3IzgBhLuBlGT2j7OgMNESbcRncBVATni+SxxL4eWIUYbWIUSIGS085p18wZm020FpaH3Gpnt9mx0W7Kkzaz5vtnW4Zb3ugfzbVpNlurIgwX3uov3hDzxj3/X+x+1bLizamVrFhsUZa1nN+HK0KMu1bK5+FKMKAZngXGNWRW5FMPgnNwFnQGI/KntR5fYtRmIq/kUyiJj8cCofx0TGRxfCIcSdmcIwPY1IK7G4BEHHvIuOmBzS24vCM6dTDVjNi+LAV98K1lUn7arx2tLUD9WABwdNm5Fgr1NNWejS261RrVgVfCgtfsyjoIZQ7kdwb8Hb7AS4lT9wu3d3Am+iWwfSxi/RNW0ejPcIfd0HUG7qA3wEiJXh6u/SKxmB8zfQM31R9963ZCYM5Xak0F+TNd3V/YdXn7Xvfe4pCbt5e2GvZb/1tddtc59P/LLPuyXrVhakaH0sJtXqtOyzX/iMfe7zn7EvfOGz9tnP/Y6PntXrsnRlXTO9BlObm+P75A1b39iz7Z227e12bVfGAe7gkFG2mgTsWQl4hD1z4TNiSfAp+qyckIUs91roPqYNog1xjKJ5G/h9WJwIUl+gGrH8PUKZ8iDU4IEsUuLLcPRJ4vARJV38njjwEsI5v5EPX44j/eRS/hE+gDhY1xX1f06GY8iVz4aSgPNBQdBEbFkCiHOnkM+TdFLaSlj4iXInfxQYH1lQfVO8NLKQ8s6n9whOCcJZkF3QndNgHrLnt4Pa0l/7yb/2Sc4KR6BNrNORrG6J3eaQg10OES8S1HWryrGoBLuxpY6I5d6AETQWrTxbFEH27fxCxxYXKlZnT7QIon1z2w72pcWrg/etreTlL2JJ28zyzocZuI+y3RZSHKHIEUAcn2fUA88xPEgYBDyLcEBghjP9YxhRFdADV3p/Cp9cID9wwjX5k4XygHXoFdsyCmwj0wu+ecIUBXH4qtNAjOSmtO3LV29ac79pZ+cXrdjuWr/ZErMc2cL8rC2KEVYbYnjKbyBlyZUnMSZXRLxM700Al+8kHGdAt8o/tXMebsW8Uti8eyvIh8UK9jj8HYsaYbiJ59PCaRktnwkdy5o2RqvckkUY0jdFe0qDvtjq9FwYM5rGx36ur9+wX/rKy/bVq+t2QTT72LkVW5ypWU/97tMb2/b0sGznZZUvrC5Ys6Xe3mdrZc0uXDxjjVrZDnd3bCBF4NLFc/aclP2zZ5fVf5Sn+g+Wda0+Zy+/ctn+8//iz9lLL71ir71+2T7/hS9JAfiifeGLX7bt7V07fx6rse4WOCNt9Rmm7BjciqOPGQ3jDHcU4lBUQrlHyLLdE2FOPbHeGWn0duBZ9Y85YPAAHlEKyvZLv/TL9sILL9rzzz8fYdXHeR9GQbbvXvGxtOAliV8ogbgKoi1p7/BLzzh4IQrMvqxi9pTzXFf9nMfIMayOoCXsnQjypChMBLeAdFBI4LHgi/VIW5ubnu/MzKyPQCTenEY1iA9P8umCXJ0ewelBVEGj+9TNYbPpuE8WOTj1ESlwi1O4u4HST/6Vn/ykNxhD0qzG0v/SSARQEiGV1BkkYGrSwEsDOriIVg0t/U2Zm3UGBXtpa2AXFxtWr0BssjKVFs396uah/fuX1+3fvbRuN3ota4+aIpxYUMI8Mp2AIQXnVYqDQ/ubDH2dEkASQhlehAWT4czLoDdOtLxn5WvY/2iYcoRQZ/UCOBCXLsmVcLp/UzHCwzsHSoPC02FUc0LrmeHxovAytr1mx26K8exJgCPgq1gN8mMPLJ2Eleorq7IsZmsYRFKVYoEcZeVzqL747k35v3fgTtr4fkKeOSU6zMPtmNe9qEPQG3fH88k/33tcpSmmrsh4RP9QfixUo7+TW7vTtZffuGy7za4PVs3Uy9Y+6FpZwropC/qzBzfU7+dsTQJgbWHOllfm7DwW70CKqlJrNJas1e5IABTt3NqC+MJAQn/G1lYYrl6SsOJztMK3+gv9JnbLzNrm5q79P/+nv2V/7Af+mH3393yXPfP0U/bkU0/40DaC5+WXX5YicNFmGliP9Hv4hbiA14dn+ryc6kb7YD3DOAGEIu2ZXAjGaPPk0iJWT0sOJssCt9XVNcUBbwjrCMf7uA8rCyGY3rGqHuA58pkCfgm4L1eqrkSgDLBC/ky2nU0vnScSJrnTQgpL3VNdfA2Snlmh3pRA2dvb8z3N4OvsuXNSplCOsqmJLI1E/8SPUZpHcKfgLSFccl4AIy/QFIKc6ZTJe79CYKdv4zyUfvIn/uonYRqsmPYzj9UJeWaBDSvpKupkFQ5ckWChSUcuLMdWVUdBkF/e69mFmbKsdcSZBPxYHb1TsBeu7doXrmzasFiT0t9T4XuSj0Pb3tl2wqESDWkkUfYgHO8AdAbdnxYIi/PVnpRNCfp/VGdBdADqR71gVyHIiRXvUidDOCPgCSOXETDgHdgRHAyAzuCKj8LjzQgFo3Md+e+2OrZ90LKt3QN1lEMbdQdWkwJUGUpNarWE8bHNSogviZnNiREydcH+9qFvoRP+OJs6E+R3hIiHDAKfDw6k8txJud5+HYLG3pxM0PEU7geu1J/VZ1A6OXJ5c0dKJ1M/dRabla2v/rIjJbQjuobBL8vS5ki3tdmg2Rd3N6zYH1tDfGB1pmIXF2RZSiFl1TmW/PzCmgs45NFMfSwe0rclxV0UA6tUZRDw3XL9pLaqKFiPfOd/Rvxhz/7e3//79mf+7J+x7/ruP+TnK1y6dEFK75LdXL9hP/9v/4196yc+IeuRXTAhqK7fuG7XruOu2fXrN2w4GLoghMdQBixRLN7XXnvNrl275t/axgqFmSYhx6r1z372sz68jdva2vJ58ldffdXjPvnkk5P8YMb4I3RZ6U16MGfyCyuYhXvBV6CR5PKQf4YHEZd0b6guHPkKzmE88BvSBLi/E5pLYdOVdHZ2duxQ+WAd+g4hvZtXPVkHMA0vp2ueB2IQ5Z8fwenBcan/zI2zHoFdGenLcuDc21Wo9fuIcscgi/yvSJBLkIx7SkTCXFZ1jyNXhwU5CaBxxYoVaQ4VCRz2k456LsRR02nXigT4mC8ayYuPptRlva8fFu3Kxr7J/LQf+rYP2XJDHdqt+5JtbW9bVYxiTpr8fLaPjlV9VATBiKXulHRaopHwd0teCbiQBhWKSwd2wgOLcnQu+pbLbaXvTEQPII+OFCvOEc5sh1NcxUexiPRIJBQNOjIrOGEOkzxU53avb5vNll1R/W5sbFtTwrwyLFodc6Ytq0Ydp1av2NzKvC2vrdjC0oKVamX/ytzYx+RJW4K8UJZDkAu/rpg8/JAYRB5O8nunwDvOsfzTc9DDm9+d5E5ibPjfLURc0kzppmtSNk8HxJqyhGl58IGG/a3KzvaunkjvG69fsRe+8bq1uh07I4E5M1O3sgTJ4upZ60uxrKhPLpcl4DmBcKFuS6LjlX7JPvPyFTtoijEV2rY43rXls/M2lkXcatLX2BomoS3FtdPcsrr4R70kXqK8+bJZUfwghqaZimI/d92qtYZtbG3bP/gH/8B+QBb5+5571o9iraufMJf88stft3/2z/6/9kf+yB+xM2fWXBAh/D796U/b7/zO79rnPv95+9KXv2w9WZzM9yKcELAIbQ7h+NSnPmVf/OIXXaDjd1GWfRK+r7/+uv2Nv/E3XIgjoLH8GU7/qZ/6Kfu1X/s1+6Ef+iEX+FiyxP/VX/1V+8IXvmCf+9znPG3yIT8YNDhOC14TjeTpItFP8iMI4Uj78LBpFyXIkwXsho3CnZTOaSAUC3iZeKTSpOwoLSgKs1JkWODGaAcjGFBICuuFEpCflyV7fgR3DqnNOAyGURAO/pnsfNA7ZAohkEN3i+XSX/7x//qT/XHTBtaS67hg4ePDLrvUKd0JMoNWHREmKOHLKWklCTUVZGOjqU44a3ML89ZWWiNrW2HQsYYKxsrUxkzXKnz6UAKfEp+RNr0sLZD5mhJb3ZQmFSogxP1JdJTRK0hIDoCg3Ckht6b9Xfgxl0M6EC9C2mlPCcEoWIBWLkkLKnHSXMMGPYWXRYEhTg3Z3uKCWfcgFqWAeUH80fAH/YH1On1rHfbsYLdlzd2Otfb71j4Y2sY1afEbB9Y/6Fm9Lw1XgnhW5SizemjQFbMo2YKs79Uzy7YoQV5v1MTIqI9y0wWrhPPVEeJpbztCnDqlet8OThvubuCktO8mL+LkHekmuJv07hSO538rdxxu5Q/k4+FgeHcCx+Nnvm9yoCq9Pxr2KPg79dceI2sF9bmCBKY1/HwD1rwcSkG9vi6FXf0b4VwuVK0uZqIu4Jb3+u7Anjq3YAsS5Gzp6rbG9v/70lft9Z1tu7Qya7Mc5ZyNRI1V10K3aednzFZmZDVaz5oMpdcWbG7xjG2uXxNNd5V+weYas7LyZ61QnrEic+ENCfhyw6r1JfENFq01rD4z5yvUWT399/++BPkf+2N+clpFCgTC/ubNTbtxfcNq1Yb9wT/4B2UtL9r29o79+q//uvrVmh+V+h1/8DvsE9/6Cbv8xmW3PNnrjaBG4HJq2Qc/+EH7A3/gD/hBLvRxhDDbgBD6b7zxhv3Nv/k37Xu+53vsj/7RP2rf8i3f4vvGf+EXfsGHvH/4h3/YaZZwWOAI+W//9m/3cFju/+gf/SN76qmn7PHHH3f+Q6PRTMfb681tx/sYFUhD3Y89dilbySzeIH+MBuKRLmVIfRLHe+dbEIkgpc9TEshMBxCOdQPsYUbZuPTYYy5M8I8hc8W4RZnzffURBKQ2uBXkcTZEsVPbNWXo8flSpk6YH0+jHAnfbwfLRbTj/rAnzVyW+OTM5zgZje7PsC8ZKCtlBqMKYYtpy4dV5tmuoAA9cYJeV8JLHQ0N+uzqnF06vyRj9MB6g7YIZmjzM2V78gLbOBrSFUiV2XZVVJVhfhgGwdWNBpfkeURBwGiLLGTpqpwt64/YN85pbsQJTdLjIhrZ5lWSts3QvhiBSqtyqiMMpQGJz7GdBQuA+SmhUkhlzp7tH3y6lUnrovXbIzvc69j2xq5t3NiyzZtbtru56wvX2s22u+Y+x9P2fIHNgH2nsmqK0npqYmCzMzVbWl6w1TUpLnLzssJZ/MNCGaqWqSPZT50NS1y/PLxVJ7rfnewkYr3Xed7vOtwKyDfvbge367T3D8jzzfSQynq87OoCNu6O1UOlEHKwE7SuDsFq7o6U6CvrG/YrL7xgr4qZoJczHcWeZforw+k7omFSchEi4dGRYKkpTF9C7w3R/UBvoFgOLVoVLX/4mSfsoui6LAaAFep7sNtdPzfhzLkz6qMjMS+OU2XF96yE/4z1x1XxBKU5qEpAYqWwAIhvYEddvSpyn/vc5+3f/ttfcPev//W/sc9+5rMudL73e79XgnfO84MpYmUjqL/6la/aF774Bb9Pw94MjyOwX1CdsUTf9773+RA5ghxh9su//Msu8F2YKWOse4Q6ViqHojD0mfCbhCVCG+HPFQGLFb2+vu6jApQn6CTa404hMXQXwNlzalsglYXypneUAcAPB3gcObfGdSU9FgIyCsGitZqECBZ5iuNlJo7gzRT3CE4Cx9ltYPpenF3t4CO5aisWYSNHeZva1o3Yt0jvraCIEPSFVrIeGVoOx+ppdWoJ+ThNiQzJCAEkIcenDMUo+CbxTKVuizMNH15v78sKL8vilZCcn2cx14w0kZ5rgmiFs7NVW1us+jz7nrST1sGurAfEecE7PR+PiJPegpA9TxfoiWFRRtJrS4gfWHewq2vLLeehfpQ1HIhMwlyCuSAhLubmw9V6xwp2hjWq1boImy8WifEpLCfbYRn7/thDddLdvh3sdCS8D2x3a98/9NBVZ2AtQKVSVIcoyRVtfqEhN2MNCW72g+Pqs3UfPl89s2rL7EFdnLdKnWHEO2+w1ODH4Vb+7zRE2zwYZTktnFTe29Xh3azfSTRzYnnwk0Ac9YsSqEXbbY6t1ZOQ9PhFMfK+fUkW2Y39fe/vhZL6inpfuSyGrv6w0VO/UhJF9bmSOkpRfe2Z1QVbrtXt8sa+NYcsdFU/KpasUavYYxfO2ZLomr6m0Op3RRfK+wfNyVnpfZWn3R1al92rg4KuTEOZ/KUoD8bWk/LAOd8wOT9RzjXxgp80dvXqtcxddSG0srxkH/7wB73vwhgZIv7yl79s27Lid3Z3fP4bx5Ax1rhbxgKsUKxohr4Rzghrrl//+td93hJIAg0BlwQ4z8dxzzvSxXomTYQ39+QbK9czS/guhDll8I+TqG6pfbnizzUJeBXKHX4eLpXzmB/xEjANwbQBliBKDEB6XsdcuEdw7yDoR1Izo0NoNnZTBE15O90jUJ/tSlaqZ7H4pMDXl0J4cwwiQpWrPyNQme+VAMeNR+rQ6ow1deDHzpyxmkrckqCr25xsX1mdBQm7Wl9CbFYWOJYoQ2tmnda23RTxv3p93V5/9SVri3PAHND6RwPOH5cCQWXVmbH06Q/+4Qi/hfEwUtCxwUhCdbhnPV0HJktYisdAjMe3cLFCXeUtsnCMeTkyHsWeWYbaOD2qL6bBKVAIcbbUsYee4fbWQde213dt/dq2bd7YtcOdtvVkmWPJcyIcw1FY2efOr9ljj1+wJ5++ZJeeOG8XHz8nd9YuXDprZ/Vu7cyKL9BZlDBHqJfELF2LeA9BYhr3kiDfSTip/CfV5bT1O224O4UkUJI7DhM/GHJdArndsZc3D+0bNw5t93DPF67Nqw8+ff4x/1wxXzQbdtuK2PfRsnqtKhqdscvNfT9Hnb3jnG1w4dyyvZ/jgyXcbjIy1ZJAxipXPmwjq8gMqKiPcZjUSH1+KAW/0x1IkO/b1vauhDn0v2hNCeF9Cd2DFgr4yKoSJpV6w+bm533LEwKWPj7oM1cYVuJ3f/d325//8z9if+7P/Yj92I/9mP2nf/wH7IMffF7CXoIf5UR8iXrDJL/3e77H/nd/5s/aj/7Ij9qP/YUfs//qv/wv7Qd/8AfdAk/CLOEotRH+eYs7+ZEeYWG6yS/vsPZ/8zd/0+fFEYrvf//7pVx82NOa5uGXU0LkT9zII+a0E6R3AP5eXt5n/ig1SVCktTukgx914EoY/FmYB/9ikR9xeUea6SjWR3A/IJQr6IN2YZEheOeeNjjetncLUouVUU9afFcadVeN31EnbUtTVqftHPSsudeWVXpoe1u7trO5bVvrW7Z+Y8NuXt+wG1dv2vXL12Sxrlu/LctYaveOGMiwq+KrTGMJ1l6/6dr0zn7brm8rnf1De+3GjhhDVx191b7+2lUJ9j0rVzmlqSKmwtnodD46NevBQYV+Yi4IZB9+xgLQC/aND5RZd9CUJYFlrg4+7kqYY7VLOdF7UqJzONHK6ufo03IZYc7S/5J1ZS20Wj2Ve1d1Wreb127a7rYsFlkJjUbNmQzbX55937P29PuetotPXLKVsys2uzhrVU6sk2XOd8SrjaI15qqyvGfcNeZk7csy5+AcrB+GtvoMrbyNxnpQwJlJVo+HtT7Hy32n9cjj4J2ClGfKN90nJsAHGW5sbNoXX/mGfeH1K3Zlv2tL8wtWFBNBgJZE/481lnwrZKcr61E0WYXBSOntqu/uSUgyV96XoGeEjC2oq6LjhpRyho9ffeMNX4zF/C0HGbEye2F5xc5ceNLqi+esNaxKmR7ZzGzB1lZmrNvZkaKwbytr6hPzZQn1uvrTnJ09t2hLSzM+asexrUuLUnpX1KcQMEozFpVSx2CC6+sb2Yr0a76qGyv48PBAlmXD/qP/6Dt8SNy/o63+BaP85//8n9vP/dzPuaUMo+QjJwj1y5cv+3viY4l/53d+p/dvwK0lOcIj9EiTqws6Oe5xfEjlq1/9qs+1P/vss86QmdcmLuGSgKTsdwqpXRNzzwN+eZfanjJRb4Bhc0YU8E9CnDJRV0Yv8EP5QKjgz3vC+tkVj+A+QfRPRmtoK5/SEN6TIE9txZXnu4Xi3nrXDtZFuBsjO9wY2+Gmrtsd299qS3g3fViZb2fvbu5kbtt2t8Ltbe9IyO9Z84CDHpo+R7yzsWfjvjT6ooSlBGhRFel2+tLSu7bbkqVdmbPmoGQHXRF8ZcaanaEdNiXwexwGo8qp0pK4igVxIshVQf9ho6PVxOKXYoFjZbECJCCHmRAv9Nxij+H3zDKXD0MZ5RKIE5MYM2+IRstQowS4lIitjR3bl4LRPGxbV358pGF5bdHWzq/Y6vklW9L9/PKsC2eEd7kmJlaVQlFRh2W+mz33HAvrTtptUWWWH9fpj3eq0t231SO4x0DnycPx51tBPtxp47wdII/jDuZw3A9GUIOZ63rQ6ti1nQPjS3z+7QD1KZG/rcoSVueR0GXki0VqYX3XGNIVcfLZ4o6EOMKcs/7RqZfnZ+yJi2dtTtYc+6M5zIjZcv94SUl9sbFg/eKs9cYc0DJrZ5bnJBk7spz5YmJLynPPZhpScmdrNivluC4loFGvuhLBynUES4yUlZFYqnF0klRPBDvKQ039rl5nmxpKBF9NW/I5c5gkC9eY8/5ffvEXjQ+eNBSO9Oj773//c3bxwnn73Gc/Y//+3/87++1P/5bt7u7I6v8upbHsWeICj+SHUEaoeyncRZiCn0XOIrjPf/7z9pnPfMY/gYpy8JGPfMRPaIMp3ylEbaf5w6dOApg/QiC1PeXhmRImv7yAwC8pLgyrsx8+LXDjHWX1NOUewf0DcI2y59NDUlj9/BS1ES7flri7heLeRscONgfW3Bpbc9ustWPWPhy6Y56405SW3uxaTwKu35WA7EtYDnrqnH1RHsQugpEVzJC8jQe2t7MvgS6CGqvDFWesRkfXrz8oWLtfssrMijp/Qxo/QrWijj2vilV8WEgeShstGAGMMFclnUy9qMoDi5zFa5zpPKN40uDl7wvemNOX8Mf5Qj2VcSAGQloMaas/i+j5DCPWSN+azY7tqqxbm1vuep2eE/TM3Kytrq3aGQnxlXMLNrc8ozJLHSmL8FVHflEyNYLSYpiRnsjaAhYK9mXV+BekXBmJ0vt/z//uG+oR3Hu4m45DpzsOJ/ndSyD9lEc+r7w/wEjWwsKsPb12xr+JsL5/YB0xcnVaeokL8vlayc8saIqBcLQp2mVVjGWmVrX5Us0OOCik1Q41WhGwsNeWF+1bP/K8PX3pvM1IQI7pn0qT3Rx9ya22+vKeTPlCpeHW9er8gh3uiZGoL7OmlXD1ak1WvKxB9fXCiF4bI2uAMzNdqcqMBM3HP/YxZ3jUDWFDOzGvzd7xxcUFCaO6FADqOu8rx9nmtr5+0770pS/59rKnnnzSPvaxjxofOFGqvgr84qWLtrW9ZS++8DVZ5m+IdxTtWz/x+zwuYUifOEtLi+IDUoiED658DeyZZ572/LBgP6ayfeu3fqsvqiM/Riqw6v/4H//jdunSJS8v9SHN04FoUPXLty/55mkTP56T0E15cM+wOe94xjKfpKNnFBxGJRDivKd8KEwpDH4p3UdwbwG84kB1r9d1ZYp1CmfPnhG+YyQktQNAWP3Lnu4cCl/9nc9LFqG5ckwrglLEUYNwoqMl4kED9qP7JIwgNP35ojVmrNvtHRupR3fbI9veatnSyqItrErzXhxLS2c+u2TX9tr22saBPbU6a7/1wqa09ZL9Jx9/v9Xm12xppmoLJWmH/bZZRVa2GA2r0ylPHFXKUFVoMYhQFuiw0p4h9M5gW0LzQNo3Q0pYC2zlqlA4xYvFbqxQd3O4UnfG09xr2o3rN63b6sZ8kzrG3OyMnTm7Zitry6FMsG5AVjXCn/qTmiNaLsqjLNQQWAsllZ1vrce3lGNxAw52xaph+vSkYbPOcxp4U0Mfg7d6f78h5c811e+0kC878E6Xn/xvhb9bleV4mY/DO1WHW5Ud1fFQ/abeLdnPf+k1+43L1+1Hv+sj9uRsw2ZEx83ewH7razfscNi28yvz9vGnn1APUTzR6As3duzv/sYX7Zn5oX3s6cftI88+66ev8cnR4UhKt/gDA1BFKapFKclF5WO1uh2qr63vd+3l16/Y4+fP2gVOeRy17Y3XXrH5uYbPk9cl2KXjq6AS4s5rpCB0lE5F/ERGuFux6p90Fe67YnyxIKvgHxRhSPzsWfa3V32VOSN8rFxfWl6WIF50gUU/nFiyUj5YNMb21q7ecaIbOBokQSfHED5CLQFCjeH0tNgt8T2GpXkX88ox7A9DxroiHIIUoAxpb3DkcVrLXG2ndCkfC+ZeffUV+5aPf8yHwIHUzs6DsnZmCoWVzuTvUxET5SF4D/eUZ1dC/JVXXvFV9igkKT7XlB5hyYP0HsHdAzhM+AXSPYs5r9+4Ido69BGbxx97zGWY06DC0F7ETe2XT+NOoPTjf/W//mRjoWyNubLVZsvqdNLMFxZlmarzz9WtPhOuNlOzaqNq1XpF8hCnzlFR59BvZlZWsjq52IvVpJVjrLckJPnuNlvU2LPKMBqLajjfuVys2GNnVu05afh1CeBGmSE8mBMimmqqkhKCqpWKSOfkCkGrsj75rlsHNJ44yAYFhOFyF+SuhIQgTVeEblt9a+egZRvrm+pnykPJlcRAGirXuXNnbH5x1kqqU6GMAFcslRtEQ/ReDrJWRwbx+svKgXBWqeVPGfhQgx8PiT/Ow3FHSNLR9S7a6q0a+G4J4O0AeebzfTtleDfLf5o6JIb6VnA/65Eva/468Ue7Fr1WVNTXNnbt9Z0DO7s2b2uNms1yzvigYAftvh30JPIVblnWu+wzp3VGlkrjqj15aVF9c9mW63z6V8o0fUDvKqgJ6i/Mp2Nlc1b7SNY1X0HbVZ9qtw7t8bUlm6uObdBtSoA2ZSFKCfDFsnwlrS9ZPT2fXCVWvnShmOeNfiY/ucZMQzUL5sYQN8OSc+I/9VqM3NVlkc/LGm/UGyqThLYL1FhNjlHiQ+rCR7Lm8cclnBGeZ7bLRV8Oh2BPFm4C+j5+XEkPMiCu7wOWH5YWW90Igx9xOXvCpwmnydwWnNspLeax9/b2ffie9UL+ThnyjnRTOeMsdJSKkX9RDsrkGcc6HBQSFB4scYQ4K/gpG+FTXUiPYXeuj4T42wPaBMjTTbqHxl599XUftaFd2XoMvolDGGgJSG2bT+NOoFheGFtFrirrubI4suq8FG0J9Lyrzog5SDsv19UhaiIYXFUFqpblV3Ehz/zxwtKsrNoVCe2aNG5WsY/k1JHV2WdV3vMLsrzFVN5/YcU+cGnFZhR3hkMmJIhdGJZEiLoORHDM3ql4XkgX7b71DI0aTZeBbREg/8Uc1LUUn61l4et7wtkP7p83lNZKJxbxdkT0h52ursyhKw3hv6J3C9LuWXjDyWtsyGOBGpaDau2KAQfkuIXvigKOQgnpurIGwPULcvbOpPBidrSt7xlUULcU8NMztXmvAcR3twT4bsFJ5b1VHVJHfbcgdfLkjkPyQ8DWhjCHgi1K+V6pzfinhfnM6EgCkr7SmK3athj4lYOmNZl68tXfQ1uYKdvHpVg/c+msLS/OqU+qV4muEd78Y+MZ61fIiiF3dSz1x4IsU+bCu3ZmecGqssR7zR1rtnZVhqH6cVvv9yRYtqzV2fcpMFNeTH2x9c2nz5Q256MzRecdSk0Qc9SesfoTVmOo94RRL/KhdYQuw92E9+2qjoMk7HTLk9qTPomw9wVhvJDjHuWB+2TN5vGa8HzcDwjlgrIFePp6h0BnOxr7yr2/30V3IC0YO/VP+XGFd3FNfolO/V3cuMDYlvBev3nTh9MpIxYgQpxpAyCVNUGqx8PWdx8m4LROFCvolRGbNHIEzmkLH40S8Px22qE4kOAaqscOyyJmqfI4hpXDScAW1YmKHAzTtwFOP/ZsM/xdKBelHbN4hj3VNQnyBZtfWbDZhTlpz7NiLFU73Gv7EHaBBS9Ka215zp44t2DnJNSH/ZaVCurc1vbFaqyS7atTqu4UTQQqYpPgRoAnIe5O+WNOU28EKGH5zGIwHYQpIwCsgufgAw59QaBXpYEOrd8fqmwzrtnDxFgctKDy+lfMYHaSw8pR6ShdlANZMeIjeOpZTFKNwFnoJWWut6pjaMwxPYFSER2MBgP8XdZwHFrzsEG+4yd4r3T8VI+77UTg5iT8vDWQ1+nzS/nkXRI+eUfHqXRj0ejq3Lw9Nr9sO1uHtt/pWZfs1F+rEtgHQzF9WcxKQT8JJvUtjlB+fLlhy1K0OQTGhXdFfZT+qH4i4heOIl+ouKB3+DKEO9b7x8+vSWE/sL2dG3bY3FI3VJ8vySIft6U4Hzg/KXFMsxxrahhFS8ch8w1uL3/mELQ0B0JcHp5/eg9jpK14ZpTNV2DLj75FeOIxzQWEFQ4zRXD3PS2EP3VgtADm6u2udLiGEKW+IUjxw4JllA3/SC+Go3Hkh6Bk2Bo8ME/PQjvyIc1bgddlAtQx/EgbfkHaHoayOaC+IHgjDO9SeA53wSjB+r565YqPDjD0z4I8Dr8Bt6QHUH7q5sJD8Xkmv2k+j+C0AO5xJ0O+3USnGT0lSO0MoFDyLmRI+N0NFBvjeSt0a2bdqlXHc9YoLlhpXJec5NAXCiLBLSHbGe5bu7dr7f6edTlVjc5IJxxWrdivqTPX1Zmi4y+dXbC5VflxGAwLwHpj6w1K1lOHYGV5Z9i0w8GeNXvbdtDftOZ40zqFbcXflxUwdGsAK6E/lEbfJd99dXvl5wdYsJ1LhCmixgJB+I51A3MoYVCXuYfFIHQrErZVhZXN3yvY4XbL2nK1cVn1LNtsrWKzc1WbX2pYqYpY1m8YQ4yqvOS4GkB5upUuBuRbybIfTFBy3Z0K4flRrPg0ZTQKDeadDtYnJugrfu+g0xA2uZPgrd7fCzgp7TxR3i3ky3778uudL8o6icgpBwwtuTenm9L2dhBt4lJY/GBywbiT/zQdIDH1xLzxp23xmzBFLwNx0jVc6pxpRMbpg9GdMQKBkRv9ebkyfKI80uecjqb+KZ085OuH8/B0iLosgJ76bLlitbmKbdxct6vrh7a+1/XRrscX5+0HP/iU/ZDcpdlaHFLkZy1IgNQ40YHyyv6W0B8oPYZx/fsH0LX6Y0mC2cY9aw/HyqegPsx5DCjEjNbxSVSlM0BQUGbFY15c/WlhZtmqRSn9w7Kemf+VEPUdKGXvz9RBgb1uCWehHJclJPnAh9pOaZWklI8YHVM5EbCquAskroN+9vU2ORT+OAVSBokvhm1bf9AUyvtS7pkfZ00NW7RiBIN4WP6UwIeald5IdcTJR34VtYuEt8L5l80UlzBqVR/yf/aZpyTUV60li/ylr78YCg5tIpdoCMuaevLswpW2A1+6xxHG6646k3L6lCrAfcIP4O2usMAbr7/uh+YwfP7cc8/ZExLgi0tLUV6FSfXh2YW3nskr4Q3/R3BnkG+/1G6AbqNd6N+OZw/tDlqRj+Jm9KD33gb3AIrVckPaeDWEnjIPFw1NB2XFXafX0lUdYcg+7egYg0HbOw5lpKwxXEAFRHyybjkApViOgnKymn/RCyuaFeWkM0AREMORRoIG6au9xQD4nCGaLsewspXMNXcJTkximC1aOGWbgG4ZUqdzo4jTv5KEdX91xB6HVOwdWK/dltXQtW5LDElBZmc5kW1OQpzzpoVgkKvoqoknHTUTpMe3C/cqnd9LkGvqkxEY9JBcYop5N6WXiM9jOOKEcM/HT8+AM0xFC2tvmn/4h1BP99B/SvOk/CM2nRpChRFM0wkXgXxkKPMDjl9vBUzd0IfY3jJbLdjqTMGeObdoyzNVq0vQVkXn9MeV+QVbW1i0qu8CUT9F6CKoVaYiVp/6DFbtmG/4+33B+gUp6XLjogSzlATm1G9ubPqcLB8/Yo1Lv9tRf2O+O6xAPx5WFeK5VmUoXDwgawpHSXYf1zfXjfomBglumQev1xuqR6QFkA9oSfhK9+ldUraw5PNtAXCbby8E2jStjAsQJntHhJRHAHHDj8V583Nz4ikzXmaOhOWraWwPm5Q1E+Bpnpo0GS3gfapnKmMqG1Z4ssSZgoh34fq9nt24ft3nuhk+T3vxWY+UcHAc8r4nh3gEpwHHb9YO3HMNf/fO2pHnaDMeEPA+8nusbXhPeNzdQhGi4sQyhpwiA3KHcXFRBpKMvmiFeSqkJPuk5cZs95LDQvZVY+rIUQlVLitQDCkzLKWKoVHzqSUXtOE4DhUmgRXMudAcmoJFP1BeCHLyoRxFLA35s6XLtRmQRNk8IWnmJkVBlndhBKNAEREhy8drAHPrD+xAgnwogvddl+o8HDwzOz9nDbaoMNxGiiBccY6i+RG8q+CNQbskd2tw2jvmAOh66uhYqYVTmHCJiUaHwhE37+iw0w4HAw4mjX84kkp5p/TcE0sROsZadGqjIwREv+OG++SmZT49SHEdM61UtsV60S4tVOzjz16wx1Zmba6Gci1LmyJwKIWEIVNYTElJXqvvmYSyVOf+0BdQsdWUr4gx99rs9G23PbT9zsh2W33bOWjb7v6hHTYP/YuHS/MzNui0bNBtq7+xvkTWPEJLdUcpSYIqagKfCDxwH/gJnOVBNc/u6P9SNORiQVkjmx+fCnKigqckDIlNW9BM0RbhpxBZuuEiDO00LQcwxTth4p0rd/F60ibpHUB5/NRHWcI4LHLOek+H0gApLPhxq00Q62ameebTzMfjflK/LBwCnDwaUiLWzpyRUbLgNfP4WRqP4P5BwnNqt4Bos9T3syachPV+kDxzMI1/d4Dur38SgBSAvPgneilJg6+okzLHwqpW8T85CsJUG6ejKVhZoUssXFGcxKAk7NPiFJJEE+60e9baF1PY1/t+WfJZjIQPKYwkcEcsKpNTBr2hwvUOrNPnFCKlqzTTdjfSJ11fCEMeclj0DP1VK9LSK+wrb8jV5ejojAKIAagQdJbmYUv5Dm1GTI5DKZaWFmyOufG6rAvwSvW5quTOZ7h9BA8ABG0F4z8OWcNlkJhd6ix5N/HzHwyR9JLT/6wjHb0isKHrFA4hHvTN/aRTinDE593JQ/9IP3XuEFwK6q9ciHk/iY4OcH0rdyooqh/TD5TZUr1sT5+Zs29+5oJdXOH7B+pfktYc+DJQORjn2u8NbJ/RKrm9roQ1rt21vRaHN3XkJLCbLdvaO7Qbm3t2Y2fPLt/YsFfeuGZvXL7uVvaZ5UVbaFRsf2dTnZ396sHEUBJgGt4PJxa6+qzq7rxEeOCXh1RPcJrecY+QRPCxBgUh7tuu5I8AjhPgIpzHIw21B23sfrqy+JUPJ8VoH6vSUQJUiOjwDoTN7rK0sscjMG2LFD49QwuUjW1qWMaPPfaYrxx/9ZVXfMSRcK7QyPmZGQK2xWFA8R78kCbKCvcAzxMaCx9PA8d0BMrCYDDwFdFnOSZbClo+rUdwf4E2xdFGCU5CO21Bm+BSnOR4l9zbgcJB84YM3FilzZ5rPjTiK7NVNoa2GU7v96VtM+/sDEnERKdSxsUCXwqLA/h9KErx4HFsVjncb9r21o61Wk35R+dSbCuUOQ0qtnrMLSxauaK45bYNCwzd96xSm5dYn1EKdFhZT3R4r7TKI6uBK3nHohV1CEYSVB4fLJB1QUfN14PO3mp27cWvf0OCfGxL6mhrZ1atLitCQX1ekWlLRg8iE74eleXrNXsEDzpAH7eC1FkA2HpY4xCROpaIhmFXaNdHj1AYSSr1KcUNpqg0+CkMiimAUPG5YwHTN06XMF3v04lmyZu+MfULBTTKy8hRLjP/nxXVIcqK39QzxQXwT8+RNqNaHPDCXC710lX9o8vHSeTfVf9ooVQ3mxLQshhlXZNGbLWMOWf6FYqACx36uXBS0bUOjmxoC8yrq9NyHkO1KmWffthr2d7mVfVYCXIpDCPFRdkJwR31bNQX/DOl1dqM480XreolLl8PIJ6Fb+WL1fnZz37WHn/skl24cN7LA+4Jn+aaEX4JR/i7UuU5B87hZLwm3mTOGSWA4QkfUZwyVD1kLoHaVD/S8xFJQQpL3vnniK/c5D+QgGVona1zWM0c58q58uxTB5xnKZyPBih98M3qZsKjCDBUnxQWgDRxzNETjhXyXPmmOgvb4KcJGAlRYSdxH8G9h0Sv0UfS1kT8RAeiM3CPHzTwta9+2Z555hnffkZYp9GsfXhOkNK8GyjsH15XfLRFDk+pKWERujo8DGcw6qrDMpeN1a3Q2RA3cz30E1+MIgs4VnIzx85CFphixb/d3Tw4lCBvK/zIP3PaaarjleIsdL6bXG/MWr1WsMbsyCozsrax7itiFCbClINR+Ir1jIhxZOyMVWUZSMmAc/phNmMxISx7CXA6rIJQPRVXDKwzsJdeesXGvb4tzs3auQvnXJCPxczFboxtb75wRp0KU6KiNDns5u7R+gjeSch3AHhXnvmld+EHU6bjwJhZUR20xXMSXAmC3hD0A9FzKI6MXMF4Aaw64gAomJFG1kmdclKZuAbt8o5+5TTs4WPfcZQxCQX/n/m/mREfrc/0Oa7EgZYluKBr+fHls0P1vVZvaG1Z4B0p1tKP1W0K1lEUykG1k4BEiMd9MCiy4bO+HLc85KAWtn5JGPlHlKiH+smo37HD3Q31W+GKobpySQK4Y802e8mZHqtI+LP3e8UaM3OqN18vY1SDekQ++bbyZ8qmdwhyTmu7ePG8XTh/3nGecBZtR7ipEHV/FCv3DxfljDCkSTbuvC2nglw3mcvD9NmnDPWY0iKvVOaIPwX8EeYMrXMOPII5+QFsDYvRhar44IzXJZ2J7tOdcnl6DKWF9Q9Ft/RJC+ufIXUX+ApDGmnI/ngtHsG9BfCf6CDRgtOw3iFLeWYrIkcBNw8PJp++PQ4p7tuFwsHhTSUzVkeL4WiYFemyXaM34LvfbCPhwDUxOlEH8+W9bi+rCBxAnTxTAsqsQkWYonFLIA66LJZjcdvYuq2hBHvXusNDa3YPrSv/wrhidXGVhaWyzS2Lici4H1eUXmHJGoVlEWjS7MVwIWQfu1THK9L5hipfU+9hzxUxr7osESkVCHLKpTiBH4auWNl51TqHTT9TenVl2WaWZPnXYDqqlKwIZ/DUSeXmfGrJf2+UR/DuQhB5ntG+GY50BAVJ/M8tnjDPFB8BgOMl2xXbcgxDBh1DsyG4omMhaGLbUk80BWNF0KsjTIRrCDsXtp5+WLFhseORygSzT0oB7+T0Dhotlzn4RCG8/K4NOCTmQDknIwj8z+oZ76aAPw5fBDFRWGjGFwUPuyPbabJgte/4KKnOKwsNKbQzEsjsTFEkBJlulKunEanrBbjw+3jLd/fBQQhTcKj0xBQ4A6J1uKfS6ll4knZv7c6hrJFdnyuv+qeCpZ4vYWnGl7fAB+m60k0+Kn8SzOCV8pMHQ8V8qvTC+XN27txZ8RlWdANHcZFwAxwZIfEKTd+Rp7vMi+k5r78HzAgng3yagONY4ZLj+XiYPPCGxbwMgbM9DNeUsKYdsKKZU6/V6lJuZr2eOAQ9DiAPF87ZlRRZ/4CAwLpHODA8r0L4e4Q9kOj4EdxfSDgG98ELgh5iq3PPR1f21OaMAC9KiDMak2icuDjC5/3uFgqt1pZ4BYI85o/klSUughqKsHRl9XmFDipCYn6HBTC+sl358pUkVr7zDXK36PlRSMiYP1kIbEVBMqIEbOxet609htzFWPpVK4+KJiXfZhZ0Xa5bRZZyrTzvn0NlFCxpopM5RV9sJ8Fe6MnCOPCtLljjZWkBjSrntlMGZSmGRRy0kNGoZJsbe7a3uWWdZssZEec0L60t2czinB9u451HyVNLVrRj09ARH8G7C9HuwcxCCL+Z2J0uuLqQhJFBwyE80zsfPWLEyNNgMVZLjgNR0KARTozk8C46piuQbJ2UIC8XpaRmgj512IDoK6SZBBzf1PZC8OcCJAR5omOPxTuVEeUTIktnJMS7qaBwwUIn0980zwiTB8rLe5VMavTQ+kwpqT9zkuGVmzu2vrHlQ+fn11bs8XPLCjNw2VYuKH9P2y9H5Z1gkue4p38dXyDnXqCZMoAL5c2iuP2DPbcwcShFnU5TQutA+RZ8SJ2RMR9a96OUwVkqd6SFX2Jo4BG+QqnAG18bO7N2xueBfd+4wtGMtDNxCXMEP84BEg5VfArs7aB89S5oIPKNRbxBX3kBSNjk0nP+PZDeAXl/Pahtp3PfxIO/xJx4yVebMywOH4Xht9pdrwN1Q7gDhEu0hnUeNCrlTy6Orw3eSByA/HGpzLgjZXoE9xQSbmlf2ja1AxQBr0FpYySGUZYPf+iD6hdB94nGEy3hRzum9rtbKHQ6e2PiM3ekND3R4UidlmFCuoAInWFmMma8ayjiRBNnngzmxX0sMkOAoh0qVcXxGy8XGjd7MMXIxDwPurvWYiXs4cDau2JwstQb9YLNL1Vs/uysjaqyr5UeH1wpiwn4HJInRWI4dX4Jcr6M3O4d6n3P35WsYY3ago8KCD2KEwtMmPsvFMTUmgM72Nm35r46ULvtdeNb4Uury9ZYmPUOTZnjoBfdgWTP7xG8m5AEORDEHkz6CEjYQSOcGCaKUhjoNimAwdBioRNDkAzj0tKdTICK9kWfySKno0WejACRBgu4FFcKIe+DuVKufKecvkNp5b1DdmgREOFDWAMIckaSGDGgj/nhKBnF+cIuhsEUwueKj1X3eIePMhNXQgO6l1K71xna5n5LwrQt67thCzM1m6nGinaAjSYcT5yHabpxndaDvsG2U/A2xT/Cxc9idwtSfi581N/0Gw4ZzRPuVM8ywpshLq9P4IHtqalPezqqQ8Inz76ITeWBH7344ou2tLDoi7ridKyMHlQU0oeR+nNWftrB6UR5UQXypOQJPF+FJTyjLo473Ue8SAO/5BJM8TO9v9V7yhjtmPJhiiHSp7wIeYBz0y9fvupD7Wm4fUJLAk9HcSIuZQ/BDpA3i+dIG4WKcCgLtIe/y9J4BPceUlu7vJSbCHKRAz3x+vXrPk2CFf7Uk497WyR6Sm2TTyO1Me/uBtQPggmREIlghbBHnE+Bco45Byr0++wb5z5jNsqfOBAUczzs70SII04LMB5SRr3XDda+uqhfZTj7KvFZCU6E6Nz8rCoqBqr3Ms9F9GJCfspbU0zg0K2mkZQKn6OHSSnjZFHFkGYQN0PtzLvH18d6/tEFpgWY3x/K6oIpV6URcfLcsqySxeVlH3472D/0bWlsjcuK6/UDlXeHzkdwryERfoI3EzqtFszShaPzLtFcEsRyNC50AhP0d2J6pONrLfQiWXYpL89D4TkoJFlD0HvKh/ABURZPG/rOFA4AKiIZXMSDOZNOOKUS/vpx9XDkTZpcI2L2fgrkf0vQO85G51iTvWbLtnf3/Gtlq/MNW5mt2izfEHBlQvl5PwI3EgKZG/lIV1zFnrJ7nASKBPSoIGVf17HKj0B3gapiogRVXQCF8iEfCZiq+jYfEWERVkxdeBvpF/W/dT18npewmUsMLqZB4tnx4KjK8JT5T945JnkXDr/k/I0rUFMGGnEiveSAFIcwJ8HxeAm4TzVMQhxISggM3kcvhAs+wMI9gjyG2zmVEvxFGByCAjpM+QHcu6DnPqtDKFXTcj2C+wOpvcFzvl1QzFHUsMRpM5RP2j7RRqK1FB/g+e22l2RjRtxK1K0YZ37MSyMYY44cwc4hLiwQCi2YwkQBGJL3w17owC7ESS/rUDBIZ3oqMOFlEZXUsTkidW5m1uZmOdxBHZyoMFylLx1VebckhA/lWr7gzq1rCXJSIn3yicU2yWqRAiLLqTdsW7ff9O1rvUHHhTrC3Tus8qjP1vzLbKtn1pzx8BUlVtcPuigKaM90Nphc5PRgAY0+ZTJBBEEI9xdSPvczr1unfSsiP8kfmnOhW4L+4j1+7s+VORM0NhRHgDMHsveelJwwK9oiDHFLPvLkHdXDQB9xjfQpB505yuMJJFx5G3FJbUV46JUwASnKpC6TNKZ+k3e3wdEEKJ/6V6fPN/6b1uu0bYXjkoWPwkB9SNZnQf3MRxxkko9Yua9r/h7BHUI8CXU5cEJfK1VcUfBVuXIsFnOrU8oOikHUldDUIvBE1UO4TJkeyn8I/ahrgmldufeLgy8i1BUmif8k3CTstJ1xQMI7bprmNNH0Dkjp5ePk3wV9TOPeCvJxUzkQ4jB2AH+e8++xzGH6gZdk1WW82K3sqGb4hQKKm4RTegD0TVukvEjvEdx/SPSRIE01MdLDt/P5LO4EFDYpXHk4DW29FUiQ0yHNBnxnXELbvzdYqIggRIBYsxKsJbaMFSRQZR0zfAlAP8OBKuH7wWOoBwbpP7dO9IjFPJITw3QNXh27PK5Yua8OxxeYum3rdzpKC8awoDzkBjUbDYQM5dXpSxj7oiOlpzIKDcGQqbjyH2MhjKTxD1jgRr4H1i9u26C4a8OikKmycOAF021+2AxKQbFv1UbZFldWfM4Oum8fqp5Dpc6QAeYHc/rHmMytIHWq+wekTwemY4u5+gItHMNnU8b2doD4eZcA9u3feU/M3920vil8eud4o81h4s7Ic2nBdETkeYffNN1gcMkB+XQSMyVJwqf4lNLHiWl/teFItFAyWTqFupULKJk8M90CnUMP0HBTBCE6Eu34bguXKcqfVdcS9jBbBVXOaV49KQmsRoXmVE/KQnVFZVF+Hqp6pjwojmqbkpwrsspA74nHVswCiqW3H8VPdSQ+ldOfrryLhW7kG9Yvbc7OEQQvNKFQjiFGl1Bsh0qjp/7MgiqOOl7l86Wy6gol9aliQ3rLjFvKZZW3pH5F2snFx4DCTX+pBch2JHyJD0gxpuzKTemqTsqTIXfKB470J4elH+1DvcBbTJGpDt52MfQLcAXfQOAYXHnl5ejkLJajDaij6N9/pE/aQVOJNkhrShc00TF6zvlHWSNeghQ+vU/viIfLv89DCp/iJJfiMKrjeeue+hEulTNGd6Y0D/BdedqWRYSxQ4i2xk0FdApPWoCnJ4cyQJ48P0yQx1sC6pjHy4MECb/58ia8s8iTD/tw6FiaunHQNSleKV6+fm+nrkEFAggnuxGxIDDLYnIwuhkxxFl5N5QTjEwyVIKELxux/QsNkA7mjEWdN06vElGpk3Gls0FrLnzlBXMsibEw7DY7O2+1Rs2F9c7evm3c2LHDXQnVnlixGE+9OmvsCcdCjkUprICXgJa1PZKSwbGTKLF8iAFm54VXGYsqM65SmfVvEvOxhnKpp9di0KoA8/rscfVT5KSwNJsHNuyjwOgPS8s71+kg35D3GoKQuSYXhD114fd24Xi6CYQJ1Q8GBfPJhJpaUGhTOLmMV4CDcPKEucKsxYBDIL6ZscJ8EkML5hcuAeGJNx0WP4pjHo95OUQ6MFDd+3OUWw0qWh1Yn10YcnyFayyLEyEMXcWizlBYiOfl8vKI4cJHXcB6irrGhXygOS9/Ri/CXuSve+iLvkHa5AFOAg+BU9L2USjvI1meGS6mQIoqo6w2HwFgzYjikI7n6HiSUFUURiFIs9sf2d7+gZdpbXXZanzzWzj0n8ITk77o/fE+A7h4s8teZoBfHryMjidcAHih5EeFU7w/Kf4DC1nZUpmjrljTMTQbz9G5AleEm9bnWFXfk5BvvykOHjyIvhplm/A4PcPzWOjGQWpY5O9U6TOuoeycgWSdXEofWjTbYyplVoKziGxO7xoKgUaI9cKHCCRQnQEiyPFThWTV8JysRmfGrk2OFZP0WSSntCux7YIvpbENjC1te9uH1txVvE7ZKjaj8HUVEMGMxS4mJkE8kBDHMX9f0jMHUjBHX1Z5/WQXWRRYQCyuifn/6CTgPAkMePJAjJbSIsyxYNCcvNPA9FxCTQnq3YfEBKP86R5/3H1jXo4OLCRc5EdW7uA3/PQQuJWTEocy52+8THFN5aPcqQMk/3gV9Zi20/Q+wTR8pBVxpv4A8jQURp4jL29/vUBQ9/odOdZ/xMjMqMgUEtt+EPB6Vjzy9YNRiKdfkAJ5QVupQLyhHqGMEMdBgcka+gkFgWki9Q+UhkzJRZBiR5OeC3g5+g1phMI0pVmlJBcKjStJekY5CKU28BzCLdqAEJ3e0Lq9gU8JLMzPqY9QWqWf+mEWjljvNkzwJjjatgG8xyUrPQ1Lu8vCPMiQyn8rSHVhgVoKx3QFoxfAxE9huIfW3quQcPGwQGrb4+Vm5JcdCYyMsMYhteH9howyYEzBSEJQ6IWIhpW+lfKMVctzEphiCrKSC7LKXNiZGJSvZM0EuFsKwWR8YRxWDswRZpVZ7DEsngkFXcv1us0vz9v84qy0l6pxvHrvQCk3ZQn19CzL3C1slYNPKjKHN2ABHlMAHOgxbKvUnC41r/KylQfGC5NjGqDtYejxbD8b8zU3VAkYr+o5zCG/y/fJndHhp9qovDDKd5O4yDcRS7homxAcuXt+d0gsx8Oner7JKW2fEpFShLxgigOHwKPNQxyApxAmyaVRGLLhPq6pnDH8hEDCJW0Wl8L4iFBZ9KhrWlhGuOMW/vFrpK509AheoOdk7XD4i59SyP5xpokkyMcF0ZDoCUvdh8CY81V9UQoZkeJelVUGUYY3A/5ZG+gu0YyP9oygKSz/noIwZK+0XZATDgaA9g4Nx0gA4IqBD+VHmQN3cuoGDCj7yAF9K+tXHk/5xbB1tM1hp+8fNeGzwqw/8U96Kp7UBtWJXBRO/++nIKcsqS3z7iTI+xNv0paZP1eYYtQv8JTC5OEkv3cT8vXA5cuX6oYfNJNGdhz0itEbvz0h7u9lCHw9OLg4XhamNtL27LRY8Z2CjHoAGBJDWBKmzE275ZtWq2OtILD11pHJBQKDWxMHnV/8Qi/obGnoWmzNeSDv/X8mIMVvPOxIjK02W7GVM4t27tyaLS0vW3lctd3Njt24uqdYfEucE9jK1mGiW0zZT44Sg/d8BurYnNVemBWTin3slRJHtGKlSxGREEAQ6E5ILqpeQ1ksPT+kxg9fgDGoaCC8WCFtdSg6FRwv62zHIXWuvLtXkAh1QiAuQKbph5IVnT4Eut7hPNzdQ74O+XqBu/iKncrDlAkWN9MYNEFFYdCzpFwNx8KnlKsQiCGYqAPJ5svqdXNrI6ysNLye8vP3+vmUhwQrzo/5lH9egN8a9D4LA2GnWnk80lZZsY4RrEMpoQhadmfEpy6nyhvzxCkFyuUpOY5pG8JEOOrijuT1c0GtPEgLnLA1MnZ/kE9mnStnhLJS8PvJSJYnQh7RDz1fCXEPo/uelE0Wb4aWgkIr+lc5KCahqHVXNH1zY8Nm5xbk5qOP9LuKEpY4/7zcXt77C5FPuONwkn/g+c3x8GeOGeVxIMVvArn3x9N6ECBfplS3BOkZmo5RIGgt/LnP1z2FfRDreC+B+j1MdcyX13mceBkCnMN/OHHPD+oRvFN1CgoSJCJyYS7mhMbP4rDhqGkDOVaSj8cdhZS1VagYZ6yXWTzjFk9YEAl8JasLVCwbhtIlSMVMWFUei43E4CyYaaE0tFqjJKu8YQuyzMtV9qaP7eCwZ29cWbdr17dsd78jP4pa1ZX3upflMhTjg7n1uiqjhLMPAfOd41FdZZxVPcQAsCJVj97gUHHYvxoChPKqKfzKd3xZhIRwj8bgWNnQ/t8pOKnBKd9EaLjDEzxEs0389bsTOCmvaP9cG2b48b3ZEkyxoyATRAgqCSUWQ6LwueIngRHKkd4Jd5Q70vGLQ0ofKvMP2uSEeHoXdRKDw6p1pSANO785fIqTrl4v8nUBSNlDoQylEn8FknLCOwStC1v89azU/BeCWU5XeUc+lJg83EImfE6YE8zD4UiHfBDTCFq2Q3as22vJHQo/0H8IY6wwPy1O10n5+ZEY97rGKASnI6IMxKIuhBqOGLxXYnqOI1Nbna7t7+35vHi9WiGbsPZifN3TcOGv/EjrfkHgJeoB5J+P++evQLp3vAdS/ete8/MLNjMzqzoLs05fkWbC3cMA+XoCXnZ55etMe1GjfP1SHY/Hfxgg1eOt3MMGqcy0jfclPTNFy1ZCzlRnjvydrJf35kQsbu0xvOcHZ6DpwrBlmQ8PdT0Us+DTomJCxaqENAvRGgqbrKpgtOEQlixqi2FChA/MtD9oSZjzARYxNA7kYGi+0HeLr1IvWUPWeaWunEtjCd6BbW3t2s31bdva3PPjXQd9CF/pchxrdVZljZOmkjXFcCgfcilI4LNQTyxO4akfCGWlrYSC7pwJw7DFCJk/5RvCDPvzHFvwYMTvXCPcqsGnwuJ2ZSEMDP3eQWIcKHM9CaEBChiWpQvysDRjtCYbsZHADYuZMieXOqknNYVIehJwEiYXTj760QYoU8HMEm1F2VIiUdZU3nwyCOiYp8bijvUPno7okfyivGGpki5D8P5OqAx8Ryk8gDvuFSdbJEf5fIrBrehpvp6P/odDGLOugxEgtkKK3vVM6ZSl9w9XhAmpBPL5Jvy54PLzykvqb4Rnyot+RdeVo9+JaXT6Az/8RezDz1KvMJqS1cu3i5EHdVZ6gTPv+vcVoj5TyD+n+5PDqHwq8/7owD7d/bT9zPCf2j+q/qz9g9L/bH+n9Q/sRf0GaihG1lC8Eeyh1Dw4kGjyrWCyUDLDw0ntMqHvY7h60OFOy3s7nD2odY++FNOFfIwIi3xtbc2V7XeyzIVBn08nBNMAsJQH45aYXzbk6MODbD+DFbDwTEIyG8bmYyUMW8NcABgjTB2Gx6pf5vvYrjP0b403rTfaUnpipljq7D/HWlC8MoxG/bDb6tvWxo7t7vWs3REjqpStK4EOr+RjDU8+fkHXqlUqaK5jvWsrU5izUvEtP2PlExahn+/s24ekVOg9e1n77sRYu2O7+sZNa7c6NjvTsKeefsJqDYVlvZwzaxVKZRZaHG5HYG8XbtfYMXdK3kEsySWIuNF295oxk2Zf+G11d3yOktGVGFkRajLGGflTJgklFjCKLriPMiJ0031yGRAPi5db/FV2rxtD0y4gEZYoB0O1HfQWc015XCUBmgf8EJ5s/UJoQgu+2FJps+PB11egkBS68hINij7LrPkYFVVHPv9Z1z3WLsKPaOBVJfJREOXNYktfn0FtGAJF+VMPYPpBQSifjyR435GSw6IP1Ydw0CJ14eTB+DZBSW8iTsRLuMxwQb6kJVyzs6LeqOm1hJcUp0pJ+FDw8VjlpPwS7FfXN21zZ89majU7d2bV5mek7CIkXHGItBhl4jAXP33NccK7ew/5droVECbKEPVnlCzumbYp29/Z+X/Zj279NZW8o8B7ciorycpx6NSzlWfsV5/8ZVvqr9jhwYEs9jk/OOVBgVQ/HJAUjeTHe9r28LBpL33jZXvyySddAICHIVMoGRAW/pr6W0rvYQDKe1q4Xb2Op/Mg4IAy0S6pbRg1e+211/xMgI9/y7f4XDnlpD1T299PgF35JRhIMBwsWvbE2oijVSXd2HYmBgc+KRSMCiYfq8czK9YZGFttwkKL+xiWjQVvCqOsOGiCBUe9/oEcC9KUvHKEpQzFgCtzRWvM8ZlTiLktZiShDCNq9+zm6zfsyjcu2+a1Dd/3XXGmyIdSpFSIMcdwb9M4TKbXO1A5VD6VdzRktRBhsLqUFsqG2GitWpZiwKE0rC5MBEMn04U7eb6bRBOEQke+VTlgfBDJnRHKrToY/rRvcpE2w5hYoGGFAgh0PrJTq85YvT5jjTpMlO1+nEDFWdsoaQgMpjpCwSDt5KAzrEjmlTyc41m10DtGbhDAzAnHvHCy9qeMf1q+aT3inhJmaTjtxVRAbIuUwHWlTgJ1LJqRgokSmhYO+jtGdNxFt1Auip3RMEPxibZREJQH4M2irCmPL5iTN32I7+LXK7NWq8zpGq4mZQEhjBLgH/YQOmOtSWpb6sAoQdqTzTB6VThueNlQCNgr35f1zVA6ZWeaafewY/tNvn9QtCfOr1mjgmKM4Ib2offIB+3E6waW7pMQB07Tb1JbHgH5vTz8hn3/1f/MfmTrJ/V+V0XdkVNZIb1oYv2N7Rvdl+2xl560//vB/83mFxb8i2AMa9IODxKkOiZ8JPoFaAumV1x4S6gzNeWjhDn8Ef5NeHqPQ6rzw1D3VEbaDvBpr2Pt905AcFkHMg9hXpRgRDiWSmI85VmrluflmBOPc4Bh7iwUQlD60KUzN12lSfpeXR9CFFFiJUtwsgpZXEZxpMWUlY+Esw/P9pXGQAxwwLJ9WO7QKjNFm1+q2spy1Rbny7IsJGxF7GXR/rApS32vZZ39jo16cCesIhSIWEg06MO8VDxZKsOByulz5uIBrkhIMcDSU2b9niwlBWRhHFo8Q5DUH4UC8PnRBwAyWhAcJexwIWjD3bvyktZEUOqHtQnw5S4sw/iCVwgZF9g+lcEUBlMowqEfqBPCaVqsSUUcSNdfej0ikF8m4QmR/VS/48w54QBInSaEb7TjZLGlS1WEeDBNF9JuiadpF8qqPyUf1nz8+CP9WOmOAGeKKXZjpAV9sbKYsIEfD48gF0361/iykatigc/8omxmCiejWBLAnjeKhCsTyQpXcnhn6SHweQ+efbeAHMProAM8I8z5wtnuHlNfBf+yWKNStGo20uV0rARJKZSFpKx7Bvy/r5CY2XFIbZbep7bcLxzaD9/8EftU+xfkuSHXinLyOu8SOah5/683/wf7b7b+IsN6duPGzQdGmFO3VC9vyxPqC00yTQLzj5EX6CzoKoVPYfPxHxZIZT6Ne9iAdsk72o92RJ4w8kXbUq/UfvcbggvlIKwTEZeYTrXEV83mQpBXEOazEuwwJBg4QpIKSCAzjDgMl/aVq3rOMNLKZx9GFxPFgsYqgZnx5TKEPiueXfirZ/KBhcZs3RaXGra4iJu1+fmGNWQ9+5odMSe3NAZCkJgTQ6U9jnMdxF7wkS+KY6ZQVwhEioQP02KdqZMg7Nv+jXRZ+tWKrMk61VaYHNwB8t9OQ71V3HgdhJK4F/fhpkKc12E159MD+6mD4J93COnksl+WFu/d3y021kMg/ELwuGHklqTS9eFicJ1tT0PQCL8MEeMirSkc6ax6F6M45JMc4dWpSdUZHBY9JYiRnsmuCU+Hzh+3uHTACSIrpUV+LCRzumOImbikjUUuhRRBzrB4WKzUKSkv4XwxpgQ2i9X8ECIUVSmf03MTyCPydqwhNIUjn1Ji+Johbwl0pqPISyVR+BDaLvxxeuPllD9xeEevIamYf1cQPeNQonj2I2N9pCP8Wu2ONfnGeEVK7/ysFFUOj1EqnrzqQvmURFwjv0jx/kG+rY+0+21gqLL+r6/9Ofty7zOq/D6EBpme7MBLusr9zMb/x36l+CvCRdvWNzZ83vw4/b0bcOu608aUD95Y9lXODM3yeVIEAnQ+LX1qraztsjSp34NQx3caTktP9xsS6rnANzqdrgvy2VkWZEKcAe9UG9HdJ0SBA02w6DLDekUJXgn0CnPiJuu8MG+14rI1ymtyZyXoOUdWTA9hLuscYemCW1qmMzJZaV4PuYqsoNnyolXHcoVVCfNFyQIJYo5VtS2x6z35iQkOWW1etyHp1Cu2eGbRVs4v2/zqrBWqJCQRXZGFXhEzVvl88HPctFZfwrwohUCuP27bQNr9sNA0Pneq1tdfVdeqMf10KKseOTU7IyVhcU7lEOsuqANhvRE2K/Np4O0QVuqYJ7tol6lwPBrHW0nc2gWAWnHgW5wk8PRDiWFel9akGviBp9hCpvfCEfubObyHYWOsTY9H/UsK4wIA61KZDvnOPArdjNUqMcSrSGpzyqU0FUZsSeVQNHcIEbms/HmXQE9KH5xHnoFwklLdRGm+mNIXXCqM6jUYxbn7sWhNVciEngP5uyM/hGzP6beuss5U56ymcstTCpyEsCweYcz9ONxoNCxLUCv/oupfkMCWM/aXCy9jCe0xi/x6B2Kyewp36Omn/eBF4bGse44G9sYRvn3EStqmN4/KQF4ovDFaAA4C345r96I+wqHCo+TyEVIU0bRv309HVB5pBwVKAwoORz+ioPBxoJ3dbeU3sIV5DoCpWEdKB/vlmcIal1GDpICoh4FnX70uqS71TC7D3zE43l5Tejs95NsaSGkcTyspbLifO/w5+3TrXyqycEJ0nHAwub+VE2r46NFPXv3rtnZ2za5cvmJ7e/suEN9tOF5f7qO/MpSutlE/4nvkTzzxhMq8Z9euXfMh2jivgVEl4Ui8lI5FHO6ZjgKSBU+a4DuUYhAitOTaD0jlSFYikN6nd3cCKf07ccch5ZscYfJ1yEM+3IMDKgsGjvrRQDxka2vL8Zs+kpLoD9q+HeRxdFLdTwulv/pX/8ons/tTIIr34RyxKnDM8cRiKK4lP2WNjyIw7wwzDuuBn1svKixWDVY8w/PMB3r5GZLkSFgWTUmzia+qsaiORWtiPOrfHVkfWE6VmixpWe0umCSAYUksIoLPwz4ZModhDdXBx0OeWSgEQ5WfENxqKW9Z5uTjG/frHAMbSKR2MGAVzJ/fPQDHcY376IgnQQg1DrwhLPVgSoNH/OXABTiXYOIDOFhydBoYCbI6CIg8oqPnHYwHPCHA4304Z8IuUKdhI/+A0xDlJB5peityrzIh6NTgadFPDOOz2I7FloSd5kN9PacsuyhbJuhV71CCqK8CyI96YNWSB0KZUwH5nj7D3oRnOyPD5xykQhrQsg+Bq76Of/JBCmNlu9WdOipClvrw7nQAPXpywhV07ThFsFF+3qkMrHjnpCRGtZBr7Z6EssrUkffuQdt2dvZtdWnJFuf4jj+JseiTNMEhVrwYCvf6TbCW4eoIGk+AabveH0hp86nhv7H91+0r3a9G2U5ywPErvBJdSG6ns20fbXzYxm8U/Gz2hYUF8RDxn/tY/tsB+Xq7Zv0gWWlOn2pj2hpBzOIohDd9jDgc77m5uWlXr1619fV1/xQmfsQPoRDtmGglpZ/qmfxwyS89J0dcp+Xs3Z0C6d6pOw3cKtxp47+jkPXzVLbr16/5l+uW1BdTe+rlW+L3eN3utq5HuM7tMj0pAxhmSYI2vkc+o8Izj16XXwhkZ3QSoKyuJSuGEGMVcGY5OdNWunpfGCN8IcRYMFARc61WZIXLioaBV6W50gFgqBA1y/ydKNmONlZ+o6pbWg0WGCluGSVCDJdhUwSXD3kqfpnh9NmG7ovW6XbssHnodRG5gQAPj1C5O3TeW6DTg/eE+1u1D2VnXpbXYfGxMluc3sNTL9YSsA4BISUrU8pM0n4naXKRIHNGo3aNtg0FjXZ0i8CdBJhfb42h29FRAHEj/rR+R9Pzsvld1G4i6Hn2OP4yiu0OxoUQpLwxnO2ryvUy5r+hP/AZ6cT5/KI31YXFnWPOJxiMZX2zH57hdAlE3+o4l9E3NB20iPD2OWpXgvRIesJHaqfTwnT4XEBUnr1dGOWIF56i9xfaVbJLddreb9vN7UM7aPGFpTmbn5m1hvpMWfFh0CguKCO9fisUN85u8HUkTA3EtNdp4QiN3GMgXfBMmX+j9Wl54HkbB6T7JMS5Zu5vb/9DteEw+xZ002n83QJoIeEu0XiiD+qMP0d53rx504U5isfy8rIbFggEhttnZuCpZRf4CPONjXXb3dnxYfjUf5XokXyOQz7f4/hI/p7OI7gjyLclsgjFm2kSl1G3wflJkMK+HRBXO0oAt2vUVMDkIjoCE8YpBiqGyPY0hAqMFEs6HMwTYY5gJw+YyUCMkQE+LJuI5yAL3UvDqmL3k9CQIEG7TsNKEHZbyMPKQpDzBTYblq1embd6bV4WOBaWLO0KSkasCPV85TgQZlbWS0UCHc2J+fLUsdw6VZpsb/HADwAEruN6W6DIbnkynyxBnlljsXBPLUA6wjr1dG0eQa2ra+dJYSAd1ZtfzNsitNWWKGBqqRDy4UjTcZY5RczdTyHRyptd5OlhPJzfBkySgL6oGHlxlZe/i5vYHhZxmf8NLZmOBJ0kuou8UrnJMxaqiQYLEo7qaD6MKSHOwst4l/UJ0V2RL6mxUG2ioLJgLXASZSH/qBN53QnEwsGIT9lYB+ALR32lPgJOvUj0ivLaV1hfECpBvr61Z1uyxEH12TNnfMtZWVn7ZIriUAfWq/T6TesOmJbgUCfRuYQ5ip4XXOGPt9W7AYE3s8v9y+J6ugn0T6+piMfvcwLcBbr01o2DN9S3ZyUc1+3gkF0rvHx3IBU1ta3XU049xPkX8/gIZ4ZkocFareqC/NKlS/bM00/bBz7wAfvA88/b448/Zisry14XwmKtMwzPfHpXAt2t9AyHQGrThFcglQEHpH76Trd/Pt/j7laQr8eDBcEjUKpox0a94VNelBbly+skd9ryv916Fo8iUYk50zwdkhESzgDFYLIRPHXASCMcz1EhvxcTory+vQYnuhJ5Wazw5VOH6pdiYsxnsu97MjQohu1Hp0r4kFen1fPviLcOsDKkNtRkkcwsKH8xvF4wPB+OFROsqoM0ZuoKx+KlgRPz7OyctF5OpVN4hHk7hpspZjD/BwNieJSrkHYMaPjAJe8R4GF5sSjL4+kXq/XF4QosIqxIGWKemy1RKDl6LrP4UJacmAFC3dMk8az9UGgQguSfnAtXheKe9kqWwW3I5ESg3BPQPUIZJU4Z+0sEpSsTrkRQFuWb5ZHyCtzEPWWfLFiTp9dFQi3oZsrEwAnbJn1hpJij40jKD3lDL7Vq3Wp14ajKNwbYRkfcWIWOYslQe7ksgV6SZY417+VLaSM4sgKdAo5r72oB5aP8qIvqQF0G6gfF2pK6Vd32mx27LguOParnVpfsiUtnbHkxzlVgbQMDYJQ39uPHIkE/gImFoFjlrrx4J5WLch7v36ks7xRQx7jJHMXJvCaozF+PhwPlmcMab3Vbzlg5nIO+/W4AOOWb1EKmtzFCmHbsi+lTRlY2Y41TvsXFBTtzZk10Resj0CviX/BAFliq7dUcq6sr9oQE+oXz5xxfb7zxhs+nd7NRSYQ57UY+eeXlSF+QS+ESbSXcJ7/TuDuFtxP3QYYwkMwVso2NDVtcWvSFbtQTPNMO4DfxndMA7XC3cDSXW+D6Vo1AvgyPQ2xuHWUJhABCmOBEWBIkCGMgLf4RaSkMzJk7mJeITPcQPFuHYEb01FiBq3vlAZEjWHq9ge3vt21zY9d2tw6sfdixfldMSnTpAsCHP/ni1cj6Skso9bKQBgvx+LSpW/gqB+etN5stMXXyYjg5rP4HAUJ4xn3qjFOIzgGxwLD7o11d294CDBXHN+BV83FX157HLRc5jW9e9+L4brkivN9MaCkvf6cy5CH558NEGkfDAby/HaS6eUen5F74SM9HDFAyWHMhwRlCL1nBiTkEnQXDSvQm8wxhJTe12BVJz7yLMxA4UhbmKtyxLbHYUfqybsqs0mdEifUdTCcQj3Uc5JlwkSkXlNNFr0D/qEuqz2kB/FAP7/SJAZOWLj63T/ZSSHe7Rbt8Q9bb9oGs77o9dmbFziw0bK5akCKmQEXVRb8+I12qJ7zDF90h3Kl3UfiQ874kXITlH6NQJ8Fbtdu9hCRMvNKndUQBXThkdTbEXuDgKfEBFHOGO/NC7Z0E8OfMXLwMfgbtwmt83lSwv7/vljXPFy9e0juUYmg4RstQrJ1HqhlSW2CQLC4t2fnz5+3s2bMe9vLly/b6a69Zu9Xy8Ljjber8AfrK0k8uPZP+nbR3Po07cSdByvuk/O+0XO84qGzUi/aF1jjmG7kCUNt3uvwo/1Pg/g7zDmapoif3ph4HQ2W4nHuFdaHNwo7Y/uOL3JwIg3G7IPYwqAUh0PVancH8zOXGDB9SqYrxmbTalm1v7Uigb9n29q4LeIby08IsBOFAAronKx/rjLyhKQQ+jJJ7BHi7rU4vwkYe+SKjSfkfDAiCyDdOlG8qyMQwhk35UH+wF4LIw/jWOxZvgXumKzj9ShV1l9KLtI8SXigRgYsppE5J2GA2yeXjxvtbg95lCsJJnZyWgg6gB19A6fP0Ep7Ecxfxpj/KKUi0mNFdgsBTWN5hgTPaQ/1wEmi+qjuGnENAMzTGAkHw2pJvMD2GwrG6uY+ykLZH8/pGncP/NJBnrsyXMySO8PbUUVrkRnLXNvbtoNX3UauluTlbna/brIR4iblztsXp2lfduqJzjoLN7593uleR/Jo1uW/lI8wDABxuQ/1Xymcdj5OmS45iHn/G0VyZAE/Pa+VLfrpWXnC9W5C3fvXPn7lvtVs+hz+QAGAOfGFeirXC05doqKR8EHcinFUXgFG0xcVFPwEOoc4oG0PsN27etA0pBliH+X6X0nT6Uhq443A/cXS7tPPlBPLPx989qEBb4cAzBkcaSdM/96Me9xO/eaCls1uATN+c8a0Rq7AuwCE+iCQfP+5D0JOG3vv8HIyFOfRYYBQWNIgoWZVhzQqH0MgCcyRkaSoNPms5tzBrSyuLtrS84OejizLtYP/A1m+u243rN6x52LIBK9UZ3kdoSaiTZb/DtiMWKJn1ukPrtLrW7fTUmejwYRF5+YmmvIK5p3q8uxC4F85oKhd+ON1mBMIVhQdcESYWZIG/0P6pC1aoH1dKR/ZmQShO08sL4nQNRhgM3/PIORIhXHIJTvK7NUTeQKSZQXYb6WD90o6hLKTwAFl4NlydXyXGR7wcblxhEyNzIUydYrjLh8hLNYWNIxTjPfEiYeKxYrzba+s+hD+LBfGb0GWGC+KAT5TR0wJlgu6ITXkAlEkEOmUqqy+MpJC2ekO7dm3dGo1ZO3f2jC3wXQC1SZHpAMrTZY0HQ+iyDPp88IdV0JznAD2DC3AX7R3tEmXnl+AI/jM4XRveCxhbRxb0f1z/9iNCeWJpH3f4513yU7z/TfWP2cb6hlu6uITXdwOCp7FYMrYi0a7sc9/a3LIbN264QGaBG23uo4RphLDP9jOQMG0DrmnaiDAshrt44YI999xzPq9+/do1e+Xll213b8/TS+2ZRgJSOsmf57yf08p9gHz583D8OUG+XA8DMDVCW9Ee4Bk8oqCB04R37t+JOsECJw0MJGTm3a0BIjg6bBNAHDpRYsCpQyEUeGK+sS7RWvV5yWQpOuw/AAD/9ElEQVRFsUKaeVwWFLHS3Y+kJF0XshLm1aItLM7YmbNLcsvSSmWh12SxKeyoN7brl2/Y1dev2vb6jrX3u9be61q/Jau+X7Lmbtv2tvdtV5b7zrbet2DQY18lytwGRB+WWzjq9iBDtIuctxHW65wUIOFOOATlbnF508EEEMwiMLid/CYL2Nx5oBzQpiG4mKPzU8yImwn1aO9o60QftKmj7J5ApO15TBzlp04nt0nyjvKkOX33yRwCNgQa+OHY01q1YfVqnFzIyvRSEdzVnflWOKfAz09nwWZVSagMwp0vRJNShOKaRoruFigrVlpam0DHZyQJzZ6zxmHl+1JMr93ctCfOz9uFtRmba6B0sCNBdRbzl0mmqpWtyvQD9OrtxWl0TCGAMOHD6w5tM3wb+HQgDSHpVjgFbvfuXgF1v3nzhn3fzH8SQpkdh3kBnRfevEsu+WVhHi8+ad80+Jhtb2/7yB1Dne/mNFnQcHQK2vaGrPCXv/ENP0r2Qx/6kA+RY5Gr+h4OBy4Q6KncCAkEQ0wrhbXO4qrULtAOX9r62Mc+5ovkUh4shiM95uTz2xq5AonecG9FAycB8U/jUth0zfs/9CCcsduA9vDPlpYCl0Aer8frf7/gDveRTyEVmihRyGBIE8ENt3FukaVJeKxyfw+hirFgWXArTg2TiZXuEjJjXVkYp5f4wkYVSH5ingqP9V6uIOQlcPpisBLiLLpzhj8YWa/Tl9Xdkmtbr9WzdlNC/aA9+cxcVxZ5X5YOTHNubtZW1patUlVnkTUH03agnPcR8acH4VS/I0Axjzh1TBQjX1UtBMkvhk+zuiDEVLd04hfz5xNQ+wR+Iy0ARSaUMxgRxJh/l8KKEchh6XkwwVttwZrGjTqRb6RNnEwh4KcbfpRBuSgflTfRkydPOnqvjD2sO3CQpePFpmwemJAelne+j7zC1AM4gE7FODnwSMpj4I60wV2McDB6UZZgd4t8wFqDWJXKUamkgbI5qTNRs9vTAMFRVJWIp4FFz1QQXzHb3N2z/WbbOMDw0lrDZmolqzDvLRxzNCsdYYwiRoaMiKl8YvXRBmIkQcu8zfCgcgYOKa9jVb4hIJI7CW7lfy8g0QNrVJ4vvt/+Q/ff29X2Nbeu3dFk6R6HUE8uE+D4F4cF+/Ez/2d78VMv+vn8zz33Pnv22WdteWnpXRfmSfiyOA0hfe78OVtdjY+jTHCbOlBGB3EbuKEt09C6x6Ftc22C0EgjEMzR8oyAYf+59x89sy0q4SGli38SOKR3J+60cDdxHhZAH2adA/KEUZFGIxRH6gpOwT0Ajt8J8FzyyI5rxlT1Lxr+qHMvZw8K6wxz6iJ4Lqx6I9uiuEYlyQsiQkOEQbMYg9WcsUoTmvYwih3zosGAHDnZYh5GjWv1ss3OicHNyrKqs4dcxKp0OQSGxW+HW4fWkUXe3GvLCt+zg51967Aoroe1ObQq8ZlrXGhYY1ZMXPEBrxpYeeBoD1wmvAKBx8BlCCOG1VF+AJrAQzrzxgmxWJLOEeUNnh3X0cZ5R/jU0WNuVfEzuggHRGm4pumTUwP5+M2b05yA04AaQvUjcdI/mgfvs7jUcVL+eJsgFA5ZrKw4R1izjUxXGtnPRXd/zkRngSRMk07ICIToVr9QVqJ+dFQUgcliNy8XeaIoMIWBZKEAmZ8rQ8cKlAFp8zU2P/JV4WJVftF2JcSvyWrbPzh0nYKh9PkGJyyqDGpDn3JSu6BmOA5o75FEsjoF5yfweV9O4OMoZOrs61EQ2I6jyMMJPCv/uwnkD42hTG/e2LD/+dI/tCcLT4SAxurm43HJAu8ce85Z4z8w/wO28OKCff3rL/p2vAvnL9i8W0n3XoinPpLHXfIDgiYY/Yj2Z956a3vbLeslMXwscY7TDfpQf8ySSfHzV9LB6k5+4CovkPOO4V3SXl1b83AI81hUtxUr5JX/FDLaUfrwYGj5OPAupZ2ef6/AkTpn9c68onfrH4tTOXOCdsQip186PtU++X5/HG/3C49ukZN4clFSGjGsEgQA3skBMFi3krIhu2RhE9mHb11oKF6RezEq9TaYIRJ4MlTOuxKnjfGd877SK/oxoM589H6keAWOlAQomxgZWQ0pl7z4FCrDowW0INFhTcTbYRhYYVgUVFXHr0qwjfRSKoJVVJd6Y1ZCe85m5qs2v1qTkyKwUFexYNYZg1PqBZ/zJ+8s/7eA1GingdM2ZArnl8xN7ifAQ5QdrAIueIQL8O1HtiIopACRXiwyrCh0rOoHaOMUN6qhcOrcsdAMoQXDBy/TDp+EWDxAI8IZAl/++c4PuDKgsMfrzWN4Tf2TH53CnTMZp5wIlikMkV7QIIIVSzrl40E9jGLhBNSBD4/4oS4IbEYkEOKqE8ofOTjdirYAx6czWobSO54XNEV8vjUQi+HABfnRaRnSljI66ikMfSJWs8KoY5QCPNCnwHHghz7QsQPvOTXRfGFcs25naF/f2rDLzT17annNLq2u2NpMQ9lQxqyPKY2gVOFCaVB2Rgb8Yywoc4XZUFjw460rCQgEtho2ZLmpzxj7XVH+ol2Ot02CW/nfS0jtxiKway9fte869912ufe6Xe5cOWqJp2v+Xrj4C8s/Yn/84E/YL/7CL/rxmB/60Aft+eef9yFnLOB7WQfSwsKGUWMBJ6A98acuXh85npneYCvcG6+/7ivNmRcnHlsiMVpoO+gCOF7O9Eza3OO4J+8EyT85oCarHAuRqYWt7V27cvWq8hLv4wt69Gf6lMqn2IoD7gP/0HtKA6AePj0jwJ/n9zoEHqJ/pnYEI8ismJHiKZS0bqftuwVq9ZqdO3fW3wBH4mf45Pl+w5GhdQABHtuYYBI0thiCGA2M3FmHKoGQ9a+JFQYiDhAAEeAS0YEAEYwPlTOMmYYyqaQQI/rwOVgxSg6uCGGiSvu8eDDvECBoNxlyPG5oubqN9/wkhKtCZl1aUWWm7gjvyqopKs6whBtZpVG2xx+/ZMtrSzYnwV2fKVmlphKy/xZm5ow7GgncpyHacPcWUuPeS4BM8sTCvQ+tMxIinAE++iF8ukBIQY8IxnTNyueJumfmF/75MMmfrHPZT8KkcHm4lf+7A5Qlrg5e37gNiErFwsFgZNRzQpNe6eTiAu07/kWIXI93aI/iINqUAlBSHzFOleuP7fL2pozNoa0uLNi55RWrKy0EtusMp4Ks8OqL9F8l7HlSJl806IoZyhxloqwR/N0GcITliQW5/rV1+wvP/u9tKNr8SvNLsnxUf+YXklBXtcrDsl0sX7K/e+nv2Lws8Z/92X9ky0vLEuDvt2/6yEfsySeeCCtJad5LmAhrMT0WpcGLaFuEMyN64NoFvRx+zFUzJ44fc9isxfF0pOQRnrgpjbuBk+IlP582nJ/3NUBsj0KhQLn0IfhsYR1D/vgJw66AOm/NgDLnh+R5vttyPiyQr5/3VeGDK8DIF+/BG4rRKy9/w3GL8si5ALyL/h19Hsf922nfO4HCoN9VSaOwlFmkqMw5zCCYPsLUhbAXUu/capFzwU0HlJD36BQ2mLQLRdJyf5gGjvAIb2m1qhzWy3DclmsqTcbIyI1hT76OFkOD5MuecggNJYG8UQDIiVXHKAoI7r4y6sptXN+09o4s/FbPCiK8Yr1stbmGLSzO2erigggTPsBWHbboKE8lxD5d8gxLNZiuauC/00Jq7NPA/WhUypoIBlwDvn5AuPKTvFQ+P2IVZo5QUvtEPQWZ1ZogFBpuQA7lBffhlwgVyNcjGEAoXw7+KsJNcRPpTNPyy7sGR+qRScqgs2BmidaxqrH6s0p5uSNu1CUsbfASnR6FKQlx/GCEdGrChp8n43kNZZMzOlIcV63fLdgXrrxmM7LAL55ZswVdS53sGGOObTslqAYqGoI8+gqWH5liXfi0gJxv+/T2ijgPAiBUtrd3fHj86y99wwXOypMrdnn+hm331n1XgSpFqe3i8IKNXhnaFz/3JV8BviZm+n4J8Y9+8zdn1viaM9lEa/cKot29GDHSAcNWHmHhhh9hsOBY0cx56cyhsl1sRVYyZVKhpgIC+rnDMqYyACfVb+Ln16JvT2NonXLQTykXq+VXVlYcxymojwyk+umKSxbp70VIOAACD6jU5ooP+Hzl5ZfswsWLssbPeRuCS/CLS8oP96RB/7/fIEHeUfkScQSj8Q+I+B/+/FeBvFBy+rk17ETM8B3byIKRu8BWmWFkXgn3F5GoYj6M508SzsoEa3w47igvvprGCW0xP858b7U0bzU5EiMdgHQZonfGJODrWKTFV75ag77daB/a1hs3rNwemmxz60hYz67MywpftpWlBQl2xeMrVxLkA+UNg6bMPr8spSHO56bBguGGgMO9NaQGPw3ca+YSAPMIxYrOS71QtvwoXG8zr6neo5zxHoGVyh33ESfnXKDrfU6QA/m64s8z7e1BaX/5xbB2hI32izziHWkRz5N4S8jnDdwJrm8HKZ1I34lLQLmjvryPVfosGIoyhF9SXKDV0LwDIj2G3CPtcPlOnIQ99Q80sGahorYrW7s3st99/WW7uLhs7z9/QaQt3MmS8rxL0zTeChAiZEk/pf952wioE2nRb+lnFO84bt9NAC8I862tbXvttVftay+8YK++8qrti2murZ3xI0y73Z699NJLbl0ydDw/P+dD1k899aR98AMftGeeeUZhV/3d/agbbQkjp/2xamlEpwk9k1/KkzA319djBX2j4dvEWEHufDBj8pz8RltUMgFwWgj6uXXbJf8slDu8kqJ05cpllb0qvJ2RQF/0Y0VdGdWP+iWeTTpY4eRHOSl3OrToVnm/VyDVj3bxe7lk4Piokdq21+3YpUsXfd0DbYuS5rQg53jM7oF3Al+Ffq/luUVm3MKcql4JBC0W83DIgSkIUDGDAnONcxKkjRB+qqC3vTPAcAy7DwbxjXEsA2iXebtykWNRVWGl40O/hb6cwo7a0hTlBnxGsighvmD14pLS4kMgpCleJqskhv0RTigTDGVBgGXbPGjab7/8gq2UZ2xpVLFaf2x7o449/twTtowQV8fiSNhCSYwUa4W8Pd0QbkW37lVIRgt8P7GYt3/JSvV6SMCFp3dcuHhWcAkKtUbWq/HLBLn83VpXPYOJQHxTyzFGYAgfjCqImUSmxAngz5795Bdxj4YNhSnSmLzHJ5XxLSCFB/J552Ga5snvT4LjZY5npaNyRXqwthC8kXzUaWptR51gcPE+lWGKDyDaJZjChDEqKLiGiTOV1B6MbVtC6tXNG/bY3JI9s7SqiHFaG2TpC+FOBZQrYz7edrSP34r+VS9PZqpMhHtwgHIhcGCWWNqXL1+xK1ev2MbGpq/C5vOkCHGEN+ePY3kzZP3E44/bhQsX/bhTGCq4vV8Q/cVckKcjYNOoC88D8Rqs3xdefNGttQsXLrhiocpleI800lB8UgLuB5A++TCUT54cIMOxruCW8+ir1YpdlFXpH2uRQAf3THFQF8JTLoQ4Zedc93Ti3O8FSDhIIA7p+OQwn8tvvGHPP/+cj2zQ9vTrPF4cb7k2Te1+P6HQ6zY9l8hYTAZmX6i5oPWh79GhBG1LlRJDFkPhsJGKBHmJD5P4wiGIUUkoOoyC+rDXla8vcaY1Q7tJkLMQp1jO5tuJx0K4wkBhW/5xh56uzFkjyBulFaUlQS5cUjY+EQljRQARk9EAhEizM7KN/aZ9Y/26LUnJmBsUrKGC1M4s2MLaojXqsrhhblin0GRUM1wCBDpXyiR/0g98uO9DAhnHdqaPg5hAHv7Ui8rjT3XVtkNGN2LoGECQJ4bkdUcIeHoJB2CFtCKfwA94ywhej264elzCBoIRLMSN8Ak8YNy+TcineycdJoUlPm4aV8+u7MRT+E+VEafbzKW4uGnYwPEUQnCCI3Cdj1dRX+Db41vNtr28s2XVUtkuzS/a+Zk5ZT+yfoX0pFRm7fbWQD6xwM41AMVDmGfF01Xpodx5OYHTpvvOQhKGBwd8wnPH55nZoraxueXbuJ566ikX4murK37C2aIYKpZvot/7Bfm24z4xcFxqY6xwBCVbwfIL3BDYrsgpHR/SVvhpO9x7SOWhHFzJmzwZFWDOvJltT2Men/KDRwQ6ZYNciI9LtE3Y9Jz83mtAvagnkG9TXaQEVV3B5Fz1/f09e/79z02mb1wpU7h83BQf905Aods59JxS48RVBfMfK3EZ9uakKJgZFjlzygzHRCXGQ1alw8Sj8BCKE60ELvtu3SIXY8F6x5pnjs4Fuf770KWsjv6wLSHetJ6urE6vSVFolJcUjw+pICwU35mTkOouBDlMcH2nZTe3D6zZbVutO7SG/OZn6rb29Hkr11isQW2EZAlyhvSDsanDw+gcQH4IG6dggdcrsOLPDz5QWAiO8gYD93ZkFMIFObimTlGfYjHaxxlLIr4S7ZcJcv28+oR3IQLGST+cJ43y4wpQKGWAn00uOEq8+XuAZ8rx9hluotkEd9JpJmVWGiRzNG6GP8opb2iY/ym7fNhUBrzwj+mNBISD5nDgjmu8IR59YaCkb4hBfOXGFXt27YKdn5cCKkupqHbpofMKSlm7vTXAeFiURLtQjuQCpoI82vxetMH9AnAFY8RKxHW6Mez++uuv29NPP+1D6DONulvGLnyEz8D/aXF158C0hR/gIzeQsuF50aZ6R96MFqB0cFLdxWxxG8weBYPFcYSLdheTV93uZ1mBPD64p7+nKYF0DjxfVGOrGuEWOG1uft4Xb4F76unCSXHTHPD9xvG7DdQPoI44cMYoXKVa8zUPjAw16nU7f/6styuQrgk/zkMVl/t3Cl/ekyl7qgBXvmfNinQYAt9irshCrpQW5eb92YVqga05CN8dMaMDOb6whMCfDsFXSnxBirgMQTSUmwhYzCQYIy7yZrV6yWTpF/nsKEqCioUQEn78Vtl5GT0GaZdEZCgDssi7XT/oZXZUtmKXIXSz6mzN95mX+WgEc/HDrg1GYgj9jhz71dU4npgSR1D5vRfE8yIPIDXEW7kHAY6Xw5+9fH7BR7WKMNyhzECAnCKGQ5C7DALXwn0oTKHg+H0mxHFxEEvm1I6EIExYnBFn6o5CKBOB39PArfCc7ygnvb8ziLKmOoVSFFcHvc4rQnmIvLkmR1r+JnMB9KUY9UC5ZNFZrBLuiRY5XpUdBvPS+uvsMYYk1U/iEJs7g2Aa+XKmcoSL4t1ZG7wbQD2gT4alGcJkOxnOF46trLjAwQpHwDi/eAfAaU5X2pg8KR/P7BVnURnfFsfaPXf+vC3JwkVoJnqgrZneIE582fHt0uztIeGPfHFAUnggAspP+RhaZwqAMJwMx4gCdeDZ66srH5aipMR5p3D9bgDtQZ2pI1cUmbg3nzbBIgfOngshnvCBQnSEJnQfCsCd99+7BdFWMBifF5Vg84qIiTjR8Q6GL8u4UkIwMz/OJ0fZ6y2iEGOjsDHnDMGIYIcwPOZiYxEZK8IZjmd1OHIT5uTz47piIWAZl5VepcKRmfNWLc0qT1ajoxAIsYoDIiEfDD6sRZ4YVudc9e6w7199qg9H1lDA+YVZmz+zZD3mgNnbO+xYu3doLVn8g3FbCfSUZgz3M1zP0XreKIpLytQhnRL3MIETnvDijnuQhvMuSGXk3EKHgfBebZsJFeoPxCrnOJjHpzBoJ49LGpGOC+6s/YIZhdCDDhDkR4W5/nsYriEIvVyO6TuDiBfAfaQbLvKO8twJJDxF+VI9Uh2yOrqiMs37VnmCfXBPvY/iZ1qm1PGDCajDi4YPex3rCtdr84s2J8HEvDnZsXWyIG2zqDCnB+pDX1YcojEaIws8XaMtAX8Ztw84pDYCbwgicOf1y71LkMf1/QDKQJvD1BPDxmHRfvnLX3br+7HHHvMhahg5ZSMc997mWdnzcfPlv5dAOX3OWzgDKwgbyp/e5Z9RiJgGAL98IvXVV1/1IXmEOPGhSUYZGJG4X+V9EMDpR/VDgPu9wNtc91ubm443FEu+Pc56A94RjvZNbZnwk4//ToDyScIbYQahMUdSU0kY91ej+1wqw+uc8SvipK5smVGYUnFWwnfJahVZ3ZU5t9bjgyj5wsMY2S8ugasKc4Rif8CQfWgx1BvB7YvhEPyy5MVH1Vk49YowIRQI67iRMBA+RYhD14T7MF/kUKcrXqXwReVXVcASQ0MKyLMEd2/UUVi2uzHvH/WJU7UUhwwFagaVB3zATB8uggU3jh6uExc4i6u/dWaeF0AAgotzxMF5t9f1UQvaKxSufNy4pnTc+XuusRCROBEGiOskDQS5FDf+nxbynQPI3wMp7eN1emtQOipPQFZO/5FOvl6iI73L55vyPAJeTjp24DdwmtYhRHqxUA586ypHivvtprW6bVtrSIkVw0w9p89UB0r0kb701uCKnKcMUEZc9KFwgNcobh8yON7+ebjdu3sCx9odQckxnaxiZi4cAc7+9TRKMClPFg/B6E73LtgREnq+H0De5EH65IPgCRqM/CbWuYD3TAMwHcCoBzT79a9/3RUUwBe8AVk93utAHVF0/AM2whdX2jiNDgkLjgvv27qmz5dGvw98p/Z9p/AlUSfLN6SzGhYmIKk4ZhEbjYcnxZawkxshlKMacrwTsxFBSNX0e/giw7Kst5XIlgUsgWlCBnGdwRFXxCQLmoNgBsO2DRiO5wQyt8Ahcv3nvQQt50D4Qjo8ZY7L2Pf8OXPdtaSW4g7HNsdc40CCXMX2Q15UBv9Qv8okHxVNHUvCmVEE6gVyEd5ueWU1ijoRPuqtrOSoZTBcZ5COnyyMj3+m8AICHYdIVBApnBzoXoHqgOB1XMdVlXR/+qvXyMuTFYpLxt+9g9M+ihcWKW0lf99vjJbEFbzqP8pRAVpguqJl/VHTlSOesV5JkCYjvYEEO+0rlUvv2bfvrefurYECKgp55oJTfK+CwP39nVOVXxN4G6eAxwD/JOyoK8KXuIGnFHfq7++yX2r3OFI1XjMylQQoXcnxCf5EL+zcQGlk8RphSBL80JMOu33pn7KMlNZ8g4+2gOcsPxWGUSLuox64gDcLrKPv36vgOMmYY+DkzfBm3JwOSO94XH/O+SWLFIdVznw48+LQEKvT5+fnnYErsaztIt2URir3JK/M/36B50FeumduH0h55/HIM4Kd6QCG2anHrurG/DlTBoRhGD4JqpOAMABp4dLzwwRedl0TXgAUL9qakwdnGg1XeBwPWZjjuE3xSAtIz/cbiiw0Q5COxZx9CE75Ihy9UmzBgo9DmyoXTThyQS3mZB0J2qZ1RvvWGu5be3hgvfGhDQotvT2w7jhcb9yRRYx1zPEtJbc6OAK1LyHQ7u1bd6Bwis+1N2ypLB0VgTl6Vs2XVRZlDPeThd2DQCiOuGVJ95cP21KLC3ZO1ny32LfKUt3PTa+LMVZZ4jZij64sfZu12WxLW6WwoFLUlYrSJWnSFMPlQxSuM6BsSJEIxis8yM/Ft8L4djusdT+BTh0BAad70glHmtwISEtp+ryqM32QSINn7+8CEqGcRBy+9oADd6Q8jSRYx+NYaBhFUtmpBQJHUUtpUdpI5QO/vFX7pKmG+OoXozI1hae+0pBQiJRYoUQ+7MVvqs121HY71h/viC5aiqd0HZeyKIdqrwHDxgd6f6D3YghFykT5wcub6zF95goN4gKlvIOHhGKHX+DRF3B5vnrJvSCf9kl5hB9lkEDFamZURvQW+cVQWtqGGBa5/MmUDiB8Ffj8bg6fiiw/Of2EQvcfiU5KtZrUFw4f6givI72DBkQ7Cidfu7pzaONBxZZqi1aTts+Wx7HqAu3V1Qc5MpZfGqqXh9c7OWBan3AoNPwPIMxxB6TwDw9Q32TpRLscxUXCx50C8RIOsTyPPwMJW+RLGQjDfOk1jj+V5cYnRVdXVmI7Ya5sunFHyVI8IAlRf5f53S9I6edxln9OwD37xBlRwCpnHQJz/uty7Hn3oXbCKF5KI1923nl68vOh6czvYYKJcqM6QmcoNzwP1MbVStnqjZpVq/BDGJG4v8LjEk6Sm+BCkMfR/YQiljH7t/nOMsPeWBAY2AhSHxKXpdvrsUisI80Ex7ay5NgvLotbjmsfx4KyXtu6PT7xJot7qLTl2GpW9OFuVRBmpfr5xzj0hiEK8nXGPyAOQ+ogKYQHIBS58IZx8oUzNuFzFGvz4NDanbYjnbmeGmcKC+kBoRnzjs9Xpvng1AB5JHsj8NPVG1QMPRxMWSm5NcnKUwmjQld16EiodaxYYaU9lihWMCMLMbrgQtQVGBInLpZyzPvfDRzvFMefVSA58MUIBMpF3Lu/Cw/eq85+TUD9hQuFQ3jHJz4rYkh8TlbPQuOoQH2lWFFH8OXKFR+nKclVJIiqCiTFCKXJhY+CqtJ+yhv4k+DjQzaDvugJBZEc9S/hPhH90frQGYR39RcEKh2JaRYUQKpWRJlw4YYL5uS0ktXN2zJL/1bA6ANHpNIm3T5fxTu0jmiWkQPOLCiWEYkDKZyMJiB25YSHkZSYkZTGuPKsfjBuSVlp+u4LFVfx+ba+6q24rC8ZSxHq84U+zlUQHvtSRg5bQzs8ODC+aLY4P2MzNZQnmCmKhRKhTmqASd2ckFRuvcu7wJtj9S3r/DBDnkZSPXlOOMi7O4EUnj6vhyPxSRvelKZHPIwAIf6Vr3zFLVf2sTPcitVGOMrGvPLDBJQZ4Us/wzGEfOmxx1ygU9dXXnnFhbzPC4t/Uk/fnaS4CefOM3VlGBrna44eUnp0fMhRn4nlTV10xT2I9SrCDN2qUbP41R2Ey/B32g+OgBfjwnKRgBKJu8NKGA7ETEXkMCE1ZaQBg/XT02S5Sziz4Axh3ve5dixG0lF4hr/pHPoTW9I7xfGjU5lDYt4cJpYRBMUi/ew/n3tki85QRNPv9X2hCR8GSHv7EADgnfskWPi4BoIcF4zxWINM6i9HobCivVYqn+pK2Si/H2Aji7TPKMRwX2VB+QiFCMeaApQghHscTZvhxfHG9V4D9UBISyAzheAuBBvO34PDzE2q6XEJE9MOjDhwNoDPzepl0YU3QkztxhCxMzQEBusZZq1anpcgmlPYGcWRX5mFkEoHPMtVpBjEIknCV7MyZT8JanKmDKksUZ4A2o0fnYhjel25g/ZEm1yhTWgSGoz2pU3zKQTcyg8xjaKF0KZtoD2nddaCSIC74iXhTXv3Ri3rDtmhIeXU254phVZGB3IS4r3RoVxTSg+0AvOXgqc0+WQsI0Ds4hD2lKoEeKdjm9sHVquUbHGuYXMzrDdRmUTPAEzQmQcYofyTkZyoC+9wwLR+Kdx7H7zOckeVmVtDwlcebwnSM2mSVrpPz1wRUjjoHyuVfeIMQ2O1MtQa/CTCcT2ex4MOjhfV1Y0cnOpRldBekyBnfzn1/sY3vuGKpwKH0BffTfRKfK9/Fjc94x4myLfbpB0zP8dRdv8g1ks8A4aGRqUHH1qlkGI5WCsS3LGCVw1GJfQKJgPTSZYtQ4oSkRK6YtzSRCtYvQhgscIQ6GKKYmgI9J6sbazuOGY1CKIo68W/cuaCDkbNakryQLhAEBRT/2TFeBDFQW3oycKrwsBBsH5hjYshKj2KmqxDmCFl9ntdk3Vz68bI5akSqJCeBv4w6IGEuSslXhcx+P6hC3EEnY9OuMDD0hODydK6ZVb3EpAgiMYk1CizMgZllCNDgFeLkKmO4IHWckEuh1D3V8KyH/Eqi5Oz911wutKmEEWGmGatXptXhxcj0zOWZ9pWFfhFmFf0vi7HamwOBNI7L4rwkv0Sdt3fM+YmA6XD08R6duGKsicF05VDKRmiz2lK5BulB05q44mfLtwWJcj53riyUrFQEFDWyEN11zPKG+cbhFO7s2hSwhuBjoB3p3cu3GWZh0IqcS3lV8hSz4ivphVVf2i3LaVzr9myg1bXlpfmbUnWeA2aFbMU0Xot2C0Ck4x+lxU2c95eXvZ0H453Ocy9JwFGmoQrNU5++etxuJV/Hkgvpa2HDJ8Rl3t4HcB8OPPGLHJjdToWeVo0lvghkATcwwLUE+eCOKs7MCclBaucEQcW9eFa7baHQbgDCVfeLjwjE3JpPMyQaIf6JBw9qCARTgFDmMf8KMRIgYMYnSH7kKssK7ly7r4q5sRnESti1mwfq+i+DMNWmEQUibixqvwYVl+NjsDWH/l5B1DnYbg9czxjZWHR+5A2dOEWXCCVoclmq2dsgoMJVmsVm5mZ8eFgaAiiwnn+MEXFDYWEkji5+X1qnFs6pAvlVHm4yke/ECpYiAynxZAa+ZE4zID/kcfUQoI5QOBeg/C6xwAbZ9sg1zSyMh1+Bt8ZfqmK/1MkPVPaAJgVDlypluqo6Tx8X3iIUgedKEzJP+cpYV7hiuIW9SQeeB8zvqxkQ8HDGkeIZ8f5Kl1nmA7gxeWblznKyrtg1rQf73lGmQglibJ0hXeUCwRultYxa/R2zCS9c7oSQIMMG0KPUW+Vg5/e+6I9tTXn80vMCx/6L1zw4Z2uLHimgkK4q2yM2EjRANdOv4OxnxFeEX1SyaL6yO5B2/YO26LZqp1fXbH5BtMSitXtgECvr6/bEP1RlkSLFMaVNNKhf6i609EqBH8W7j0Kqc0mtJM94/9W9U44PCmcGyNKI/EMUvU0eanwKX32Vr/22msenpPlmEuOIPQreEzQ/pS2Hx6gTigi6ZAY6kJ/YP/4rPgqHwdBcfEV+jdveh1Z/MYUQrLC8SMu/Tu11Un4ftAhX3buo79F/RI8iPUqMjTOfDNaJkPUMI+w6rAkJKwlpGtVWQ2yvNgehj/7vXzIsFCNvd9lvSvEwqjxQIQ/EJdRmDgURvErxA+rjAP7sdocYD6ZEIQfgx+uQ1nTCMh2+0BMlflZvYdxiUFi5zZVzvWdXRv1uso3tlJU+JQcAlfvUwNwTQ2jJvIGSM59jrw/Cp5TJlgivMJKMPFJVv9CW1mKQ3lOjkNyeA43sT5ljarEqo+sLVmxuBiqvz9ANdIQ/lSAq2MhgBAyk2kNCT+EVPbeXPBkgj7YmKcH0C6DAQQsW5158yqdFzxKmEmI9VgH0W9KsLU8/T6CljQRZC6clRbtyr58ZYFCVSxHx4BTelkd0xKeKgeKgwtpF9YhOH2I2xfx4eQnlyyeafvhqBN5TNv2dgCNo092OihjpCdhzhkJUkJjdCHOTIjP6oYy68pLNVNa/YwEpgs4p59RjFCCUFaBamXOz0SAscX6j4Ft77ZsR46ynTu7qLhiflJs2UGBwIeZUreRwnr5J3XI1xFFKOjSkSu/CCqcepj3Jnjt1bbwBQAlbzIqmOGJ61u1+3HIx3W6FPi8qNohzXWzDYshdSxwPluJECfvdOALi8GSQCOdRIMPC1BeBBXln+BAdIuC7v6q09lz5/wwHnDBMHsS2jgAwe/tkbm0ZuBhhDxNHHHgRtcHsX1VMlZ3w7Qh4BBasdKawsfwKEzLmRxMS8IaIc72G4ZiYWbuL0daLIbyw2CYM5XA41AYrljrVQl0hB3D5sk6c6vDh8GVH4JOjvyxekJISADpR7kUw4VQR0S03+o461RJ5MMCoyBAQLh2xANRn7CQ8DupEVJDxT3/QyC689Tp2IEX6p/2vFOnipg1Fqp/RQ1cCE++6lu4U2qKQxlIlDwoY+RzryErvtcvXFgHPkUi4eeCMXMDCYJ4llXLh3FcwCM0EQykFeUUa1OCDJfTznIMjTsOY+oFBQEh5UpCtkreFQUcUypOTxSKdORog6wzuBjSS1oU4Uw7D7BsfS2FrFwfOtc95fOV+KQLHVA0LAhO7gPn4FrJZ7/TArUjLZRGaI85fU+PkQNWnOsKXZflWHPgQ+RMKajNUUqrUuRw8cndTLB7PyA9/aHIih7oU71h3/eKr2/uyL9gc/WGLHEUANWfuX9nosKtcEOZwEt8/5h2AF3QrtL0NhXeGf7PHG3hGRJOv/cqUEPoOllGKO1H+21cb9W/89c8kF6Kw3u/B/+6R6jxHuHFsDrz4gjzJLD1b+IIh5/T90MIeRyk+qRn6svIWygx8/4VuitXr9rN9Q07PGyKDzB6BGemPcBN1tdJ6yEGyo98Qinxo3ZpW+HpJBp7t0EGEievwYDEeBKjVsPEaj2C0Di8E0PnPaIzY8zecDB79+MdTF8M0Bc3McwOc5OlbAh7WaswP7dksFYDScwNwvvERt2q56hW0mQ7kO9VzoZ2GdKkQIoh5i4tWAyYj0wwvY6Fwvw+kJGj/wfhoV3HdjV+6R31zLvw4z8pIPhD68cPPOBC2WC0AsGG0MbyhiFneEk4kvN8FD4aPRhDls19AhJPGaS2C6ILPGRzt8Jj7O9mnhmBGQu3hhKibu3qRzreIRFuzH+rXtQPhcQZH2FoNIbmdSVtF7JqM84OCGHMUHgM00WnlpKnK3FHikMutGUoFiqL8mfRYBLilIvFZTwj5L3llU+UrSxrSApiRWUTDQTwjlTfDAkHyYUnRVetVCZfBJmUFdFmKJS0ZczxI8SLekZQV0SjlaIEuei7VpqxemXWauVZf+aIYUac0I9REFwwK/0uime7aYfNQ5ubadjK/JzV1VTeWipHKIm6gh85168zgTChT8dZTHegPIFfXyOAAibL3tvjPQzOk0R7OLf8HE8Bqf/eDm4VxulZyE94TjTibad3fs57dmQpc8WcQx6jltEX4BF8FQyjhBYgl9OU50EDr09Wd4gx9RNXWuQQZigxZ86etfmFRdvY2LLNzS3b3dt3YY7r9+nvHt37pe+eeYgBHHDoGB/wSQf9AA9i+xZrVTEiORgWw6c0nLqMiBRrmTkThvKS1upk6hEBeIcPc6qT4es2uhhhlflzMVkX2jDwkdIcqvONmdXGwSzVERUvOgJxsmFpMceinvnkaLkq1iXBwAK5vsrja37FzBkQNuL44iqVQQWhczuCnZCmhEge3sME6qr6EWHKBIAIm1w0VNIs3eGXuRDu3AlUdyyqmBsORuNppfSyhYRupfn9rYXN2wGvlStSqdyBC1fAJJyw9mI+lbYFJWGRIzBZsMcHaxCczD/7sK2XXWlKkDHqwBUZCgMLJmZqs7K3ccWFac0FEMKYOeNOv+nD7r4IECFPnjjhhx0QboUqjVSOOBwoLHIOj8GRVs+tdIS4FAzhjnKBWpQKRj5c6Ka2cJi2+6T9M+D5qF+sCUHTLpczhqPXydryoKITVxhUf18MyJRS5opjWehSTisFBDjCPe5rZU44pFyRF8pGb8B2s44try7YuTMLtjyrNEXE4JCtkjBK72cIf+GRBaCJlpx0oqPpj74YwtxPJUR5omFwFN7dexOCF3nPd4bK8C0wwRP0Cu860sbgDro/6k6CvL+H07UjJs5HMkiTYWWG0gGeyTefEmXyoWb5U46HCagPjjqw9RGhPcFXVhf6PXVjzpwtd+973/t81T4Hxrz44ot25coVH7kgDIoPceGVDxskXCRaon4HBwc+GgN+0rsHDYpuWbpFngoHg6MBuaOTBPPwe2fHWUfJLl4nMZoYRo3GprLxHmIgAImBGDof2jQWENYew5mc5SuBgVBwa52DSGTRKE/4KxZkXxYkTB+y8EVzIqqBBCfaMpo6HQyGzHa26F3Tju1C7BhB8c6LqH/HHeD3YqrJ+VYpGKzS80NTJBQ5lEalUdiBpx95hRAgOx+W9zBKI8NjDIPee/BcXFKq/ggacIx1Kdy6sMjmexF8PoQLnnzdgdor217G0HWsDCc18BVKTPyUHs+BXG9jLM7YisbIBN+Z50tezF/Glq5yVW3LXvSkYAkQ3nrw5GOYOJTFPkyaofMCAl6uKIatsiHAJ/P3xFFE9DJlrwdoKtqR8vD2ziBGXWhP5ql73Y5vqQFfrtAqL2iLIkOfVblYdS8fDtGRC5yreI53XMGGA2LIT4ooIxysTj84ZArCbGm5YfVa0A5txN568Mx+8aQIghwUMEY/EsadHj1R/WU05VfHC1dehv97FaZKpDDnFnlYxPgBExrL9ePTgKflTCzipivCLH9yG2eRJ1om/EBKRT4fwkTfj3I9jMBiN+qWLE/q53PgunJgEbWF/xIG6xxBfv78eV8IR73TyvYk8PL4edggtSPWOMoci6lpf+qUlJsHCcTOYZYQZQhLRz7EKhdDjmI0us/4RsZaxMT0H3bEwS2wHPzw9IryI457YZEhIMgjCJzwMVSfWTp+z/BtNv/sToJ5WFeeUjJgnszJwvyH0ngHI2uI8Y3FHVn9O7swI+SSH0IsQ3I23JgYHSe3UWY478SSyYByJgh/mDDD+WlxGEJF4EpJDDOjkMCEw4+8EWpRZwcvMw8TD8fNfQGl6+UmfbKQU0m8PJ69cJHmtN3qlsClTdnjzXQHliXrGqiXl9+rFGVlrtenDJwWSBNlDcHE9ru2GFpXYWGmwrWiMDzNvnHWQqA8oLSFEqBg+hc7EpIDZzBl2k34RMmYKA+oD3ony5dhbWjAFUVXODq64mgjlUX3PkUwbErpO7Te8NDDUSCGo/HnABdkP3aU11H5cM8C+1AOJCi8DxBPz4rbV9rt/oFw0JVjOoKpA+FS/cUVIOUbdScrx7grfkEXJesp4a2dPVl2fVkys37EI0cHu2KncjnOiKt/QUY0HPHlyEcOxunPvAYrUsbYGeLfJVA/oc8EnQER7r0InBvB0G86JwJsQCt5RRE43sfScwqTfz4eNoXBsuRsbT4UgpHAsCqM3N8rzjS3o3A8j4cFKHfCBzXIKzapLsgB3sU00EjtUJFSWrOFhXk7s7ZqK8vL7r8nxWdzc8P29/asi6HlsYkpB34g9IkLf8+VfDz/zE3uCZFc+OUhX8bjkNojD5OwWZ2Pt1n8j1xYtQ9vQLHne+Q+CqTwBKWveyDv96oL/CljwSELMj9/5pqV84Q8URgm+WdXIN3nw58YV9fSj//EX/wkwty1XRUIph3CWS8VCSsEF0O3ODFAEvP00FqC+VId50GwR2f4BBDLEvP1lefyh0AQrM7InPkQV8ghbbew1DEl3LGSKrRzR9a5GJbHE5OF0ff6sqAOJYj22i4UFlfnbGltUXmKyTmiKQMFCYHsRVJZsB6jgOTNOw/o5fSiOiRkU0IsVYR4loY3FsJbWpniBh6JS90RglHfsJj8Tv94J0ab4WLaEJMMTw1RzqMuD4iHyDkgPhdL2RFQIXj95LEhQon1BZVsbndONWoofgjdwKMSkPB3NI3Cipe3/MJKdgEq4TaUEOc+vnmOM1cMKkV2MYjx+dGuRAy8UGRhzgU4v6jHtG6gxd8Iz6wGL/tBKgiqWHQke0BOdOBWuhRDPSN4GZLndDZOWGMFPQe1MPqAUkHY7mDXipz257TNWgzhRmUYigaxlD1rWdB8ecCbXzQorEkpaEmQb6seogK9HqhcY4a9S6q/tRSfFeq0cdAx6Si20irpfdkOOwO7duOmj0ycP3fWqihDHgih1HchodDKM+ZaEz6CbkOQs/UNYQVAayi/sW8/Flh6/wFxHiAu70Xo9ge+yIoRHB/mFO7gCz4KlzE1+lfqY05PAujGw8kdea/nZM3nIX0I5fr16z4nzj5qPohCHj6NmEFqrwS3un8QgDofh1RGx0XOJTjuN8WrP4kmY9QUvGCBz8/POX4ODw9sQ0oQYeAb9A8EYjqgC5imCzdwH7+jn+XBQ7gsiZAh3LMX8e8IpLImSG2eIH/v7af3KYbzF/UvyhtpF6zZbIke1E+lPC4vr6jO4iHyd1woHMmRZ+STpa8/Xx/g4cKPs03S6n7Ckm8qC/HJO+HE086u6R4H+LPiotDqwf2hYa/L9v7XxzDiYoGTuhal6c+IEXIiFQHVGEoA28g1DJ7E/LBWiKOs5JehwgWznhQvhAjvnB15g1NxVwhIwhkjTDiGaaYLxEAsigKaXNdKvYoNJNEHCI5eR522KuZYsIOtjjWv7irc0M5cWrYzF5ZFTDE94AuvfP4wtvCkOeIY1geZ2aiDlzuPJIgoMXLdYZ1RBwkRyuhKh34eVW8QdI4fpiFGbFPCn/SztFFMwBfOBV2MAgQeI897BaQG5rzxueLj7UN9GMmAAaKshYZcLrJ7gKF2ERw4EyHhvM0Ujx/WL++qTLvQIfWKMEx1eOdSOuTn0y5U1+vX99EUlAKUm3hB3Uk3yga4IJeDTlzR8wVyUjRk4ZMv7cXcNAvImA9mjQSWP21C20Aj1Ji2pf0ow2Cgd8WgJ7YHokRQFobFWXOh7qS0FXmkkonWxhL+FGcshUFmtCsllLBcVZ49tt3J4rdDK1VlzQ/QxqXwVOZcie109/T+UGkJF2O2V85bTfHosOxk42M/zVbbhThMbG15yc7Jaum2O9aoMWKh8gsvUaYM7wLqQv0C5Et7ykXf+L0N/f7Qtnd27Nq1a/aBD3zAD4DyBWZquzz4PDY0oXdprte3Rokugl6h7Sm+efb+rXsscPaKE485cVZpMwIAEC7xigTHnx9USPXNQyp7up4U5iQgvDvhjG3LSRnyRYDCUbfT8aFo+uPOzq7t7R847sAjIxsoR1xpJxQAcM+VYrAGhEO14Ds+AiBP0qdkvOcZI8SVN3Xe6BvT8uNc6ZUfebItMOWRwh1v//yVUdsUlnyvXr3qih3l5WMyvCMu71gkm8DpR0Cq/l51B0gHB29MeaRyAuk9uJSnlw2XhvC5p/wJeGa0iGkO8AeNY7wStrC193WlylArC94yQS6t14WUMnHnQjCQ5+BCDGEWBfJywSQFPgTKozt+MKqIGUOphEeIg9BgvDScD626OFLBGAaV5VUeVm1Y5gAYEYwsLj5vtrvft/2ttvU2OQ5zaGcfW7EzF6UtyTohFx8iVXi26ZC2Dwm7hiRrzIVN6vheoriqAl5OFzrywUv+Xn6QpGdvCFXEt/8wOqAHRgTK7IsWMwcHpJ2EtVtoSXg4DkLwR573HsgFIL+E76gaebM4imFjpjekkkiQJ2EahBZlR6j6ELxb3LIE9b4mgeqjNNRlFJpntBkYQNOO1dO+4FD+Pg+v8N6eoNOVmCgRZaOz8KOlUQj8a3nKzwV5X4JckUiHNRNs9WJPeXcgK3ugPCi/pxX1DEvYK+nlxfomf46NHYkhsO+bhZz+zLy2t5vKIyHP4jlYBCPhBVn3A4bjpTSwg8MkuFE6y77Ajm/YC1dlRoZqKs/A2p1t5RcnXBWsoTwWRAd1pTWyZm9om9s7Ma8mYbMwO2NzjbrVETAqJ8cOh1UuZuFVifoA1M1fZZBV7REIGOJcX9/wz2v+vt/3+3yoG4YaCxWFuYxBwxShH5jeQAw1Db3zDpeYMS6NdPQVjva6LiUhrMt5t/p576Mmik96gNPbQwbU9Ti8nXpM8Mh9hvfgtYFb8ImQb7e7vmDQhbH8ceARRSkpWQj4OMyr4mcpzDRmQnhRPGVAn0jgJaYtxePjNto1gbcTz5lfvo75+1QWAP/kmGYL3hbpcnYAc+QI87SYD5qirM89+z5f9DcvxYTFfT/90/+jfexjH7Pv+77vd5xQP9JCuceISrSW6ChByisPqTwnlRPckha8h3du3SvNoltQhZqjyy2jEcdMYrmFMIWxZjaay2ocGI3k9d+FE+gOhq30/X0efMW0tCje+XvAC+kXFYR7CCLSCGGHJsJQaFjrflCHKsDqXoY7lKKeg3io4AQ8j6h0PEf5wuWBFBTGvUFK5udxSTMn5P2liDEN54rh+0ErYuqxfzIUBN/exTsEOviY4EZ4IbV8Oe8xRE6Rm99QF+HR56h9uoIFb7H3HVwmJSMEYgp3VMkgGaYkcPFJU8QvbRKMzZUany/n2F3RC2F8JEKAAC8KX+BMAhYX+Ig8o6weMPKXBR/D4TFcDCnQ1ozm+LYYDyr8OSIDp06XCsgX+WILVrSbyE33Upy8CaEZ3QyUj+iswHoNV2iUghKF9mivgfyYE2e+fVxSOBi4lBhj/YCUChLz7wpIoSgqfEl5IERKsvjHyqOjd3vNpm3JAjlU56eoi/NztjQ/a42KFBuVsyqlz4U4+UblBV7YzE0hle9+0szDBOAh9XUYZxIE4M3bPPEBIS3Riwt1GKj8wSc0S5h8WvixKnlzY8PTZBgdS7wuJczbIMsbSNeHHe5FPRDOAPhF8IKr5JeE89raqj322CUJvIuyaM/a8vKSK7fwbcKDb0ZBGI6nDfb29m1za8vW1RZbW9uy5vfV1jIU6Hf0mVv0lQTeXmrP1G6q6KSu7kciAtr+TXJDwHPwNeRQ1I1yvf766yrbnt/jdra37Stf/cpEuLNF7V/8i39hn//8F8jSZZ1/RyRLP2RJAH6T/HNlSOXF38ugsqY5eQddCY8SQZgEqU6lv/qTP/FJLCjYIoKcrT/MFcLwnPm63RKFceeZEzUqq+SVWLqDiVITCoYnzFXagsrj/swZc1GEOM2Npon4qUBYaV5oUhuICesRxs15L6zu3d1rWnOvbaUBH3Qv29xiwxqzWI2BFIITnnxiyxU+EA4v+JflI/8gjCxv/XlY/nT1IV8ElQQUAgtrL41CBLEQT4F9Pje0oggbwyhpusB1E2qDn+qQVfOewyRZikR+CF3qM7mnbVhUCHHIWwVJZSFcFlQQnhCiny8wFkMboU2mMCgyEngj9n035fjiV8dzKRUbng/hXLGRYIyRAGiIdIUPhaOJHReeIYF1Efjoj78QMctcZV+qHw2rH+nxSslnQDrKS4n551MVJq3OZ30FYUtSWqwwI+ugaGVVtohiUZQCpjoU1VZlKWHqFlZVG/lpavpx2EutOu/pI9wLFZQQ3YuZYGUYglzp0McikxnriUgPm23b3t21/cOWnVlZtaceu2hVBSqIuZVUNh9Oh0FAK6oy9O/4pP4ZxIgNuKNtMqQ8ggxiuBM3UFshLBheRxg4qjLaYQTOp3tob/xoA12jLwRzzjNQLPEb1687o/7gBz/o1jgnurlVrzS4knZSAh4mOImG3m4dEi6T0PZn4Sj4H7wh8OR4d406ejm8uKY2Yy4dAX/+PCfFccAM32oIhaspofjGG2/4+gS+uoYlnE8Txz3TmS4I9eztqSt1JSyCLiz6gg/zB02oDSmJwqR0Uvzkj6PdMcySNc1aCb5yd/nyZfuBH/gB+8QnPmHf/M3fbBcvXrTf+M3fFN8bOb1Aiz/7j/+xPf/88/b7f//v9/ihTAr/ygLFhfKoy3v5OUDHr9CyXCoLfljcbZUbGgd4Ryv6O/FDjMeoA/6xz528Cs32ltqgL2tEDFlCHEscZhNVVwaywIrsly3OSJjW5WLOiIaLRlKCSijigCBlyi+z1litrld6p3Q47EUVIzwFi2HoaARPU5c4SEApiZmXBmXryTqy0lD5UrGCvXp507Zv7lutI82vUbK1i8u2dGbJyxENQ1mytGHw/GEBukXJOxqTewoybUiHTAEA/PxsWZr+lR/9+BgMZ7kzLzuaHLmqOkswipa8vj7ErHyxeH3FtqzLbBTI0+Xzm462+wFZwaMqus8UiAAESNwRjIVd6aMytAy7EwiAwHUnSqDjYc2y2I15q6ALpisgQBGP6gveSI88GXZmCJt4Pr0hXPT6bd3LclJ7gg8OCYKWvAyO68g3AESp3bCYiY/glBuxDU35sjgs9uTTtgmPtHmkFQoDh9cUZQHzKVIJ8BHTRHWrqc1qSqPAEL6U1aauVcoxouMWbabe8L30I73jq09lKS/gB+WhVJUFqDpwVK2SsArKbQmFd2A9xe0OG2JAA1kOjBKNbXVZzKnBiW8IAyFm0HV/aNPPQHCcxRa3sTplNAIdk/q8GfL94/cyQEMoU00J3itXr7nlzDy2Mzrhx0dHhHOYKItl09AjfCb4AnQaeCQOQNiXX37Zw2CFcwwpIQmHQ0ike1yK97AAZc5DwsPbgXwaKX2u+B9PH7y6ZZm9y5cn4ZIwCC36M4LRhZs/hz+jLyhZaW86grNWq9j83JwtLS+7EGWuOLVzSjfllcrEcypnguQH4E8ZmAogXz7l+qlPfcrfIaCffvrpycgDwpP5c/KCDvH//u//fvvIRz7iAp91HFjuzz77rH3bt/1+u3DhosJKsVA8DtH59Kd/y0ccUCIZuv+O7/iDUiI/5Nb93/27f1f5vV/+HVdmvvVbP+H3KDcoFh//+Md9jQjbIUnvb//tv+3rE0o/8RP/x0+GJR6WJ1aoD5UyL+3DpmgXCAKQpM4ip2YJBOhvaglnVzmEWcy1yvphdbOuJOEHwWR4JFxYzMGMAdJ0AZKBRIwYOc9inp7WyPYO2tZp9qwiixzGPrNQt5k5LC8F8zbhH1xeDcuj/5djyNctniijPwvIM8qdkoi4/ulO8CImjtLic8oSCD4H7MpN5ngmKaXtqSsRx5GEVCgMePIHsiL/+wOkSzvoR1b6N3FUnTJ4/nISjpTHY/BCNQIPdDpva0D+0QHREmM1+GjEHHbQhiJ43VlTwZw7J/ihWcNwyYMhcacd0RVZQDuMqPjoBcqC0oi2D3ryE/M8W57wB996R3pOA1Fer4EUMGUf8dwXoM1YJyF/vg0uK/n65qGtb+9JqEvDHoWg7qrT70i4Xttp2tWtA9s+bFt9YdaGRU62ayldlBSYj8rLML8Uti7D7Uq9THlFi6yRQCArVWtKoWy3uYuh9OVZaejUSXhkPpxrtIEjQUpJNAYqi7+jvKkKgqDFcI8gB9CbcMIKYhg3TJDDOpbFzANf0AutEABdsEjTR/7cA34DfUp51H1PQnxvd1/Ms+mLmVAKJta6B9d/OedzgnzaDyPcK3pyPiF+iPVKmo4d2iaHn8RTgWibo/fpGeAevJNezJPX4kuWuiIgcWmoPs2lk36307V9CUsEITwFukCRcx6m8uni/EalmZQn5cszDsCP0QNoC0uZswOgLejqX/7Lf+l5f9u3fZuXw+knSweFgk/YppP+/t7f+3tuqWORQ0vUAUHMPPv73/9+LxtpM0wPkD7hSAOrn/DU5ad+6qfsW77lW+yJJ56YDNmzX5+9+pTl05/+tMd7/PHHPfxP//RPxwiCLzjKrCEWIrEoyIcXZC30BrKqZH35UZli4n4ut9iXhxcTQmC786LFfy50He8+jlQ0LIZIYtj5CALVqdI8d4JAMmVRHniLCZIfQwq9HlunZC0ikAije/KYCChy9bgRP+ZXQzA5//QumoCwiuNeXHHUh7ySAMIyzYgSJ8WCefupEE+Ni0PJ4QAUMX8EEOEpUpYrtUh1vy+gtvP8PAvqglPd3eXvqeMkoMMEZ+BLLub604hKW4KL85QlzMd8dx1BLmtcteIgIT4eUy7OqqlY/R1pJmL34Xk6iawlPhfqIyQMzfviNo69lJWvHMCQY8nrAC7BY3Y6oJwfZlMQXll0yfvkEPj8PB535K/0RSto1lu7u3Zt86bttXes3d/zU+da/YHd3O/Yxn5XQrxne1IKe6J3p32Vvy9a7bJKHjyp3JSQ4X1GClCAqLsv5qGPqAytDtZDweq1hi0vzFtFbc+ndRHS0KrTs9JILpQ8tH/oMtEu9/E8bRsckK6/twF80T4wfYZkURqZq+SzoryjH4K7uDpmhVtoyZmI+8XQJgdJ9cWsm7YhC2cWy25pKSw7b5MQ2rRRjDoGPT/McC/L7/TsCD6ZLtP71BapXXDOE3J+IXDDf1rGUNgYYWk06ra4sCCL9rw9KcGGwxLFCmZtCtvDWBm/u7cvC/jQ25Qtipw5QPvT7tBMguN4SGXBl3AIcCxprH8UBqxgRgOwzilnAtLJKxwA7xG4H/rQh+wP/+E/bN/zPd/j4X7lV37FpwiANE2Adf/Rj37Uh+qx4j/zmc/4Ik7yR6hTPxQC0vpX/+pfuaAmLH6/9Vu/NVEGSIthf6f/WOwmJom1rJ/QqJLOyNVVUxbyMCQIA2NeNI7MhJn5EKwzewlXMWZndDAvORCTLFj25OpJ76eIPIrQ6GR5RNGYE4fwEZOLoWvYKtYknZoVyqQlL0rOTZZumq9JzsvEayykFIbkExPVNTFUVxokYKgzdUeTYgX15MtvYt4IDS+vwhQI50IECy6Euc9DU2cEjOOTfMmTPHD3Hny7IM5xFnWJ+oAr2is5PUtZ8wVsXg/KpaC03aT+MSrTGxxaZ3AgAR5foKNe4xFHUTLkKIGkOsMo3cImbTom+NaPBR9+kEK15p3CV/crDYS3H93qSgJDy5lVqjIouv4JVyoXHQzcMwLCh0s46peRkJKfec7BQVPn2xrBsytffQnTqjXqDZuVpT2zOGcltms01Ib1inXFyL9xuWlPrFy0//iDH7Vvf/rDdr48b6uFFVsunLfZ4qrKUJXlPrBWoW3tWkepykkJ4NjZbl+KrToWx65KHlizxRaXqs3LEp9xq0B4wqlCQ6YkHL/spTXrtNV/0J7lWRUtwrCgCRy4C0WXfhU0yz3XRyDyyxgu+MP6YgHV0vKi/cZv/IYzXyD6On152s+JBwykfGHBEHZjY8OHP7GWFhYWfUsU8VASCA9TJzyQFhyl55R2Sv9hh0R/pwVwhHUKrhEw+a1WQKLlxHvTsHfyS/f5PInrK9FF7wxcwRMUwHkZfLkvA67b5QyMvizYhgvMJ5980j784Q/7tjBO33vhhRf8qNhtKXfkkyxo4KT6BX+BTwfdtFstF6ZYwSgLAHyLMMTn6uXM6ofj2elSV1ya7iFM+ob77/zO73iavL9w4YILZPJDAH/xi1+03/zN37TPfe5zrpBS5pROOtef9HnGkeerr77qlj1AWMrFSIC4cF2Mc0EMs+FEy1fE2IZWFXPzFc6+D1fYxUJh/tKFAcPtcY0vZ8Gw4l0wHiqIVRVHr8ZJVMwZhwYEJISkxuUZhwIteai4hKJBWTzGQgQ6md6p8J6OAtZqnA/PvEUwOxfGWf+aIBxrC1VcpeelYrs7CryjfoSlPLK4RKR+hKYEls/vZnWYzOt6XnrPqmwvO+nQoKSdE5DvCKR68dOT5y1Borr4BzZkYXJgSkeuJ0Hki9dwLoyDeJjSAOcuhHw9gtqWUZAuihNnrs/5NiuuNmZ4Ux2ANpfFPhjtKq9Dxz+/4UDWqnDXY7Eac91qY0Z43Nrth0Xv85hClbLOHLQRjDSUA0aGcnhlJMRpSsJbdDWx1tkPLz8fESkxBQIDUen1r1CWwlIc2bWbW3aAtq782yrX5att+9WvXbZ//Nuft7/3q//B/vm/+x17eX3dhhUUkJFVVKCq8FPtKq+W8nU66nr5K6LDmjTxUkXCXmkdNqW9q8/MzUjpFVMbS1HxviFcFBTWiZm6qXz1+ozvYS+JHlkEB2NCOSVdRq0QFvQH2s5rrXLgHkFA0Gms6q2KyV28cNEZI88wTeYfX3v9DXvjjcvO2H/7t3/bGSkMEybNHnEEOHORMEqsornZWU83MWoEE+k5j5GfCyK5xGR/r0PwuqBPcDbBW0a34C0d1gPwDtwlwZri489zigtmiUEfYuuorx8Rk1EM9XO+68A0ntq+3/OwAO2EgMPCZT4aAY+QQ9i98sorfjofa20oYwqfzxuAz2MJY9kvLi5MLH7CPffccy6YeU8cV1woq+7JB8WBT7qSLn5Avn7pmXscwvsXf/EXnQ6x0jneFiub4fV8nAT4kXYe8AMIm97jYKWyasSoJcjr5QVrIMRZrIUlJGu9yhe+ZAGhHbGAqds7EEM88GMwGWrFqkIAYr26FHZBJicrBAsKa6qaLZRjOJr8oiD8oxBhofmBH2LwCFShWVfW+iZBGfPt5FMSY2Z/r0wzq8nq8u0/XrlwXgyVIeZeITLSCsEa/wICaeEmt9RDeVEesXHVnT3IlD3DgQJ6MJi0XyPX9D9LZALJyj/6/miYewOkjwhNOdFaupeCE9a18OsnuzXVbgfWH+9Zz7g21YZsNxRu1RbUL6xdCUg+AsJXvopzcsIDTrjgWFdf0KZ2Z8qli9UuWugqbRwWPHn4nLqf4c60CkKQj9/E9Azt6G0jYR3l1s9xxVMqe9SGg1qYo+9zSJCTF22rd7K8WVU+gNCVToGhenV+DmMZqi5dKZiH7Z5t74zs6oZK26tbrTBni7V5+9DZVVuRhd6oVdSJara1s2nNTlvJsNoVLZj6S3lj295QArgoa7u8aPWKFJnaopWrS6pXw3qdsTWqnJAnBWPStrn29frJ8Ycrqj7CdcJbd7QfTvjrjdSXWE3ndcwiHE/vHoHTsaf/cAFldgtZtIFCX2/UxbyXxWgP3Crr9kRbzlSD+c/MNHyV9MTNzfoVhs1WqNXVFRka8KSj4Fg/hp94DBp9J8FzJPPMMVqQV/aAfHvmmfv9hny+ecAn739imJPiRsTsxpvZ60+4WE8VfNwNNzm6CbtBZqVYLy/Rnqs+91yvVdXfO7a7tW5Xr1y19Y1NPy6WtH3Nja5pyJ2FZGx7Y5h+aXFJblE0URH+hr6LAauY4e5WS/wBBVxMqNvu25e++CUXzGkRXlJKEoD/1EbJnxX5v/Zrv+ZpojCgeDBsn5SKfJsCKd5x/wSBj/iwiwxbtE1puBLcM6VFd1g1aELStySKxdB8kw5bgvpCiBjQAAZ06EOOCFusD6UqJJXEuxiKUGxWdctxTjaffuQTpbEvPApHGcOCQ8tB0PTckvFCE0bWIgw5RgF6Pl+PoOfwyxIrmcUUsZIZegXCKk+IYyV27J2OxWihNYbIULhMaBBcpfZ3/PztOCylqoRWo7Lkwty/M62fMlGkLB+vBliCMHiONKN+pMkF/1Qu/KLB7jkoeXVdXfipHoFcsvT8HYccOSshOjAJjfGW2m9bbtf6owMpSbQj5RQxqr1LNiN6mJdiJ3oABxKAflwqdCCiY+X6WOmxbqLr6ydkVY56LtA7w32lf6imb8m6jaFuRmx8ZEDtPGb1OEUbxTSFNzdlZ+5cZaWDRScLvA0Z4u9L6RCtuSBHSXMFpSWlAcUBBYE5a77iJjEpmhtKyeuJltrtsTpp0a5sK+KIuqzY2tyy/aEPXLRvfeKcfeLpx+w7PvyMXVhUW2PVjytKN/aOj6XMquFdm6+Xlmy2dtZmGmfktyRlYc56stZ77aGtqeMjzH0XAMqjK5DKjzZRx0+dkPrF9FRHeKfstIP60ViKDwqV6sccvG+twcoRlyJmFv2WkDp7AvI73vGT33H/O4F8Gm/l7jXkGVq+vljKfPDm8EB47LZdeK+sLNqqhDtD7x/8wPP2oQ990J5//3P2zNNP2RNPPG6PP3bJzp09Y4sL80oQGgtIZXdekPJzpSCECPyFqqVwuPsFnr/cjdEN+/Xeb9vPtv6Z/Wzzn8j9U/v3vd+09bEszaGU1S4GUMYzs3jcHxfkJ5X17dYh5ZXSmOBMzynv5HdcqOXDAp4Wz/BIaF8OHkYqDKYml957+moPtiTLfJf13he/L/goy2OPPW6XLl60pYU5G/c7duPGDbt27YYUPU5jjK1bytGVIda6HDAvfiheJRnBfDznx8eo7NCef/45n6dndId56Zs31+3mjZv2+itv2Fe/+lW3qskz1YdrEuh5PCRA4FIeBDlrMmg/pnnSXPtxPOWvyf8kYDrB2YUrBBI6MQ/N/GVLvrLSvELiL36MJXPpDGXz8YA0zBRxsKo5nhOBgc0hX72TNa0rwpqghM/KFJX0guHH8AxzqAheLH+GQcLqivBqUDHnmNcFQfKUY64Xa5MONq1shA+LHIETLr1PcBwpMVcc6cKEfbXy/RK69wNUdLTTqCZ1g9CpS0n+DGkJt1iXcihWg55aqafO3lc78BUvD0vkqL+DknEfRj9oUdECw1QwEN87L6GOgid7VAJ/VoQphafEh1L4mIcUKPJyOonjWn1oXH4xlB/DbE4TnkuAP3k9cu0j+nBlsD+y2rBstfGMUlMnlfFakGDsDZu2JYt9ozZnXXUOUht1SlI+Fu2J1TP2+Jk5u7q/bYey6JsS8Huqa0tcwYf/pWW3pYk/8fjj0ugXnW5RGDkivjfuWlvKQbFRkOAdW2dUtJ5o4kBW/s7ugZyEh7T5JQmEhXlORSzasN914QIpUZGg+VQ/72RuEQS9U1bhQY52YeQq1pPQHkKxaN1/uXSmaem9Ank/Ugc97vL+MKx0zTv8jqd9K/duQ6qru6x+OAA6YpidledpLrGRrW52GlOYhAtcipdPA7h9XfF/h/iByjCQQvffrP939uHL321/5Op/an/6+n8m96ftT1/739ofufz99pHXPmp/aesvWaFWckHE0C9tmuCkuuTrCjwI7ZqHVObj7ZJ/TmXmGX7EtciQvRQ4QnQ4i19tXBE9LK+s2TPve86ee+59Pury+utvSBBvyIJmvjrkw/b2rgt4FtY988zTopu65MpAvKEnv6KP2LDV68knH7ef//l/Y3/n//0z9rf+1v9k/+Sf/EO7cPGCz9FzuhsA/vPlTPdAojsWr/3JP/knfXj9Z37mZ5Tmz/sQ/bd/+7f7KnQEfYJErxgSXPPpA9wnP+bXC73evt4SidXlI7cYesU9kS5DWBBvyTjqEo1IHk7SCPu4JxRzyHxHvCEGHp8gRVvy9wocXUmApa4nX43ugl5ODDsW93AFAVjSMfyOoA5ZSplk0aF5yuo53G/bwfahHwqzunzGls/JWlqaITuB0okbR2aCKWLjHemH4M6eCOrWIHOUMWdZq/DZutgz/6CDF99rzn9VK2twBJNPfVAvhrhRfFw5Y05KCosEB98SLzN9IrxHm4MXxfcGUZq+QC3ah/TS1AO4QuCigBUYFdH72CEAcUX7e1soYrJMaQccw/eMcqC4xXQLDQ3dKG8X4lPni/NU9uKQj+QsqgQVCW8pmyarRJZss9+3GwdDe+H6pqzkgl2YnbWPXVxWp6zZoDBrX7nRs//Hr71kf/HbztkHLi3aoFJT+xZsc4evmo1sQeHm1dEX6pyZzvaVgoS4OnmzY2xNa0vZKcjqK6ocCIZKhf3wUixKRavLEl9ZnPPz00vQD6vfFEaVUtnBoxNwgOqV2gL8gD+G2AHmz8EHQ/q+WJJ2cJyoDxAgo+VJux67Agm/QLrmw+XDpnagPqeBfNzTQMr/XkIqA2nD2NIVIcZcKKvPmXP0NTPyT2GJR7gUPymQAP5K2e+nReYme4AeMyDUEQXzHgPlY+TwV9q/an9u8yftcv9FeYqxS6H03Mn6mHu+9pz9j+d/2j7R+4SPTLAlCgUmj6tUVyB//6BBKlsqO3BSeVPbg4AC7aq7gvoMHI0FpTxjqeNYcMo6nUMJSAT2/v6BFL0lH37HAn711VdcyC9Jice1WgcS4n2lV7J6Y0bKeU1W98BXrt+8eSNkkPJkWufsufO2uLTkFjvGzS//8i/7iM+HPvThSRmx2pkPZxU7VjfD8KzlgF55jx8KKFY5c/HQ5q//+q/bH/pDf8gXxu3u7ijdX7FPfOL3Ke0nfW3Hpz71v/iec7a0MSXwfd/3ffad3/mdVmh3toQ7MXpl7hYXjKbcjU6eBLkqxPwAQAGY7wRjoJOBRIQBH6qIk8CIkzqIi4sM8ep4xBATg6XF+4zZy58fzIurW38qhy9SIIp+LgwU7XCvaXtbapTtfVlRK7Z6blWCfFZxCRcdGPAs/ZqEuN6TgACFAYsnT/AhQMRgyVuKA8KNjvWwAIP8gVHq6V6qU8KJ2lb4DC02cB8YTxY7VrJa0oU4ryMl5s05k5yEfNTCBbLSyEZbAIQyFj8Ij3fEhXEmR3KRnlv7CpcWLE6God2RN34Ky63HQRHRg+JWpGCOJZixjNt8XEWC3OzQDlo9u77dt8ubLbuy1bGGBO0nnjprT51n3+mcvbDet5/6pZfsP392xj58ac5qy7M2FLPb2d31Jl+aX7CZimh3JM1XVn5fgvug07eO7jsojp2e1cssJhGjFd00anVrVGUBqgPPS4NHgPtKdfBBfSmva6BRnylk+MzqRbuwbiHwEe3gipRSAif8iBPxdMnBlJ7jmofjwpkwySWI/nh6uJPwd5r2nQB1SP2ZKxYJe3XZRsYQJ4IcyJcgX3/iJPwkP/qEnvxdlD3xK7ynuFRQNWvQ/P2Bgv1S+1P2/Tf+C2XW0bOUPDKl2ZID8s+Z+/ln/rU9eeUpW5AgZ+4fYZ5gUhdB/v5Bg1Q22pR72gkXypaqCS7SVe9jl07Wn8S/RupDPTXl9s6uzapfLs7NqDtyGJnaWWlgid+8uWndbt/q9Vg7sbe3YzOzDV8Jzzbow4Mdzx95N7+wLJnGCGLQAGTjH8iCaSjfofhQKlsqa6IpHHVIdSJcek/6KJvHweuRgxSX6/F3AP57ewcuyH/wB39Qho4qOxjF4S8stmHvb620mC1wYm5bzMUtOYbaxd1UKBYBxTenG1ZWpUMQUOFU+KljrsPnzJOQ0CUVkvI504KRCWlT60z+hPX3WHAVq/r3rbEeZclhtQgxfgCJJxXIc47nXC/SBxIS4pqcQEGyYuTi0iCyrlBIYjjgoYH8F+eA1A4IB5++kCXLIjZGTupVhoLVvsJpWOKqKzSpqFPMAViO6UAXcIPAKSqdLC0pbywK5JvhJRwLxLAqmYLxUwDDVTjjXfnGyE20o9OMt/XRHPNAswykPLB5wJTPWGVgFXpfdNoRA27LAG53JER7Zfu2pz5o7zt/ybqjqn328sC2e5wiWLLl6sg+sCq6YrtYd2x8VWCu1LULCwU7tyjNm5PbhgXb6hTt8v7YvrHRsddv7hlz3pdWFuyDF5fsQ88+bh/5wLP2wfc/bU9eumAXz6zYysKs1SuiQciGnREUVuVzZAF6hK6S87ZgSgJaR/mRKxeFDzlwFOswQrFBoSIV/vPLpxNpBdDGeUcbHfdLLtovHM/A8XRv546ndyt3P4H0U1moBwBjhFGmcg5kNeX9gBT+5PoTLjnCRzpHgbrdnlbvFCLvaV7dYs9+bPP/pC63q5eyxDGc6JO3clFUv/9Lb/wlW7u45tvpsDyTMHzYII8PID3n2xJI7ZvaU5XVeynhavtrN27YjixV+AbWNPSAMJmZnYnhcwnxw4ND29neszNrZ4zvqnMoEI50AfhcTXJtJJ7RlSLPttHol3pJmfRLR6VibObLmXDPNaWXD5PoLx8Wx7tEu+mZ+3y6Kb14H/hh0ZwfK/zj/5f/9pNYoEC5QgUaViuviNGENoKV1etRya4qhkAfOyNGCLANCIbs+6uZ+0yMSBn5KkMYNVotgpwMhAmsMd6nTuEC3sNN/Qnjxrg6j/qX4qrBuBdz7UmjYm6yJwSjhXPOeqmqfL09SYNrNDoVBcI/8gMijP7Fa4eUN1eYbS74QwBBJPk6ZN5yUz8EG3h0XGc4dxTRRgk8HGmJR9D2I0ZnwEekSXuQnp+P7HjCisQpLdreXaSf9u275U3eELHPkUcYIJooC0cxsqID+JE3x64W+qzBIE2J9MrIqqWhbTf7chB5xZ5YkmU9KztGHezFyx37yFOP2VJjRvRcskvnF+x9F8/bmsLUZLFbcU40zbftK9bplm1zu2PrWwfWlUq/IovmyUsrdn51zubrpr7QU53VuUT37P2uScPH+vaJIq+byok0V8FQWvED73T2tDI2cJA5Kkib6BV4CMEu/ChV+oGHyNLRn4CU3gxH0szcreCkMHm/07p3G6DxROc48MtHNzibmtW/MDSYXh4S4zxe/sQbwG96FWEjfMA0DsHvxdD6NN8psG7i/3Djv7Jfaf+invQ+VYHrtJhvvvIeK7S7Yy/3X7c/0Pk2azUPfbgWq/x4vY/j4EGEfJnBVWpP/GgfnE/JYdXqntPY1IKihYKE98hH2uZkYS8uzLngxSInDsDX2Njqxfa4/b1dW9/g62Z89ITjUPf0bs4PdsJYDJ4ILbCGS2ZQNazoRIPIvXRP2QaSjVzTnDZXnrln2xr3OCDRJHF5B/CMf7LWEdrETdv2gJQuV+JC89/xHd/hXwMs/fh//99+kj2s5MFqWbd4CwxVkzEZwCjDKvN/siqYM08LmmDmaU9yxIl4/o9rhhDd6HkkxOKZB4XP4k2eM0HitJohisqgRAykZXX5PF6rY7Mw6hlZgTUQk2WZSz7KMvVIHTH8wt/vjoQhTiDu4YFU/qP1Tf7UGkER9QoCysfxWy5ZXLoGYfwoUglypRoBFI0pjpDmGQPUP1Jzl7WVg1+m+YR/5nTPsxcj936Sf7xw4BbHmIKvaGU2TIone703Jciv7rRt/aBp59eYqx56p7yx1bRveXbVFtShi+WK6KRsJVnqfQnqA9HNla2e7bRG1pQ1z1D6bK1qy3N1O7NQt7XZigS4+gH0JnyN1GG5r4h2XHiLfn2PK3XVfRxSpLJ7ZwNTUXbqQLm9xlndUv0S+LP7yU2qnEXS1b389TT+SemcBlKcfNx8em/lHgSgHInGcCwsZN6Rg16Yb0SQe7gsbHJAoqlol7jnXdrWNBXg6ZrcFN6uIE/55gG/K8PL9mfX/3zmkXNJoKdo+SsOAw0ncrzRvmZ/avVP2ZUXrtjy8ooLLJh+goSHBxWojlrBZZAbG8gM2oV+lZXdWY+ujsb45/VCNiDQO72+rySfkYBryLGOBYMDudHXO05/a3danlxVgvmll77ubv3muivTL7zwor3++mU/updnDg9iRfiehH5FAtWFswyL1Iwpbxz3uERfSfimMFwT8B5hDCSBn94jwFN4wvGc3vGc7uNS8Pl+b+u/jEUOM9ILkOYr0lm2C5JUFpXbkcdKWz8msxgLpNyyErKZI51oL/xcDQokA0pFfqQbfoQJyAo0eda93xJmCgx54Z8+fTfsi1l3utY6bMq6qv//2fsPMMuy7K4XXBFxTfjIjLSV5X1Vd7U36m61kRcCuUHSgAQII/RgsBJoHvJq3vtG855geN+8B28YkGAQIJBaCEnIQLegu9XeVpfp8j69Cx9x45qImP/vv86OezMqsyqzO0td0dS6seOcs88+26y99jLbRmOs7sNTMr1+ugkDcVf3FR4MBRm+qS78s/duAxXblUz+XZALAb/iO0gQ1BU/P+meehKZ2Q9B7jkTWJAOgYNQc5yccPl9CvZU2ARVXQ92V24DaVe3BfrEmcQ7CP5a/xgT6+k9XWabPVnkSmu1NxwnFlfiybNnY2bPRIyytE1CliVodxxRY24y8Ud0Kot6bqHn7VhX2p1YbjF2VrPVMiaLfd/MeOyX2zvRjLEaVE2aCHJp3UOcpibNWDnJ0qPMJH68REb37nngK2dUAeRKKYx3HL9tf/7368B+4MXfgrfEKf8TlxnuS4VB/BbYztdluJcDlHwU+uAZ3BdBzuQlBLnDDeSba/lm8NtyTQd/SubZf6d/GTwho73qQBk+1PlIvG/pff30uA4K8cF8lOcixNEjdaVb+ev3fnOsPLzo8V+2nb2YVf6yBcqkOsDaxljAwmUzKRCfzxvbG7Jwz0FOOPDHMBhLUFtq2/RksXEM4+f0nHG6GFvyMlGM/Qb4Bh7H9fOf/5z9p6Zm4tChw3HmzHkvMfOkuOlpxcWcmbat9px0m/wMMkqLme5u+SsPXOluJ2/5XPKZ3eOUJ79h2WBu/gR/BPAr5UMRITxlJk6eS/m55wQ0tipnzB+Hn9eyL62e2uKUKhgGgpwJa7Wtpkx6WSU269FAKIBw7QSctu9hXoyVkxFTOsBuZzChqtDZnQtBIYgLdQ7A9gSgBBOdguE3XJOmVSkZ5McV1urG/NnFOH38dEyOT8fsNdMxtX+s+pqgpVGmw8fxo2worX4LAchzle8BIA+DedoVYGXKNypA5v1SZcDXZRyoJwDUl7LjPIufQ0RUpV7CpkbGedrsFMfcCjCXWqroxmPlo7onLr4v8crpG/9IQFDqpqSD/2C6BazVym2xVIwzi4eb0WZsWdEc2GxHV8z7088+G//5C5+PW284ErdNjHijl97EbFw31YqJ2qSs58lYWe/FUye7sa40pqbrce3kUEyPM0udmeLD0WEOiGiLUpQ5A8qhy0c3eK+3Co+xtdAVrfMG3GEFsLsgRdykwSoOjzJlMbNs/Zj6AEr0TvrGdnkpP8XlmfaEK3hBiS4wiJ/LAb4vwD3xDqa5W4C8ku+Sd+oN4bW4sOCZwFNivMz0BS5Vqp3lfqHyXymeXwwuFR9M+v9Y+SfxY6d/TIHksdMVKPdcYWGywne6f3rdP42xz43G/n374vWvf30cPHhg19Sx0KC8IshHrJjhEGxlFj5CEOfyKBxCdJOlonrnbm7JqQ21VcJvdOXfa0djhP67EQtzBDKTtDkXnfHw++9/ID74wQ/Fd37Hd8W73/11ykEqDB/96Efj8cceiVe/+q6447ZbrSAya/3o8eMKMxKTU2wmNGv6QxjTnkrPB3kzz6qA95ShvOdK/igb94Ql/8hZwuJKeYlrsO54h9DGD8FNvNyTPngZ+Zmf+/H3ejaeIs1ub6iEpT6KbEvP7G0tBspxloyDs/SGUHZOp3rizwIEzQVNiY1coDD5EfdAxgpRpx83fhSk9Q3zZLydfKHl+PAJ/cyElL1euyeLvOUx+uZETRZ5YVBypnTiBaGZLmDk8MZlzPQzHPmoHg0XPOwSoBz9brQsXZZXpJLlxlM4AEdgCUT6viIEBBPV7ToBR1iZ+ij3R8fqHHbds0UpdetlepscBkBsNDAmweUxtYlP6EAaABVGHqq4s+r1sEVHte/8r9QTMEjIDK0w25ttUO8/fTY+8/TRePLk2bj5wIGoy7+mBjE6sSfOnluTcTISzfGxODxTj4khNNmxmG814olzczE60or9e2txcP90zNQ42rTpmepMVMuDTMilyrXJYS7sEMbKjK7Kr7LVmGjHEhfaiL6hscpxGIyXowhxWAKIbHBo0JWG2m/WKYQqqtwur8NbiU4cECa31qX9CHfEM1C3LwalbRUYfOa+OGAQ57sNnHeVA4a2JsbIBhuMDZs5EmCg3IQddIMwiJNBB2RY7ktcVxdfpIOQ+Wz3s/H+lff3kxpMslyB4k+TwmEzwWK5yr1n/N0x/KzKL5o8dPiQj/ocFCwXA/KwEydfEXAecpIYa6tZkkW3NhYzDuGHAOM9ByJhZXPfq4Qlz1xt7bINtSxuBHqnC47hc7SnjRiTor+yuhSnTp30ngN33nF37N9/MPGqPDCTfW7+fJw9czLY9RH+hxw+IH4zyaQyCV3maSFU00Iu6aZ1XCzk4k/+cOSVd5TF9V4JZsIUpQU+W+Iq3xOecHyD8MdB65wEB70zTs515Od+7mfeywxabxgia5yxSJaj0XWOBoJL6ykRDb5F6twlAdi73PMGZsimMrnWeBOFgK4OxdFnayWu6vttYq2e7UFclXVSNSzPmtavK0QuLa4oyHCMTtbEyJVPpdNVmqw5h8o9Ea9KDyGV4/OwUD0rPgic9Im6ELPzU0D+PCHM8oqrwggX6csL/hxJPiqPKSRhwKRPOHNpQpWvrjpkvGDMFyVHWVOMUz6Ja2VbrZ7yMBxCTwib/sjiZvc0T3hUuO3Ji57zQDzSfLFW5cdsdS8vND0oLdWNlSfFiTCEfrbTlrMQVsqky4qILQnF7kaLZDIuEpDCkJ0JEmAoftQTOeeYWgSY8ykupfszc6uxuEz3eMScGu60BOx0Y1hCvhOjYxGz083YN9mIvaMpoJcI12rHcns1DkwOx+xkMyZkhTNTnLFRuJ+3ph0mDeYD0OXVXyNPGFZxGF/CpbycZ5wFN/Qg0vJVftv/qisX/l9AV3p2HeEHfXBxneCZNM83VgJwClPGDKlPf0AEVZSOxh+nf6HRQVeAOiuQ76jj4lddq3ZucIFxfrDXVwpKrpTrLL7yD28oXeuFoQE7c7oTDy8Gzw9f7i8/jp1Q4hx0bpei08/2PhfvX64EOXCx6+B9EeCDTn7fMfkd0XuatrLlgzTYtrRYg5cC8vFSgXkEN6QB7VXlHrwSxsqG7hFgCHH2BiDf1CeO+Q/FIcBGWQLKFsvjDd3rWf5NCTdWU/XECHjH/hCjY6PRkGKPVT0secAMdOLDCJmfO+cJbtdde52E9CEy6dp95umn4sTx52J275TwNyE5Ap/DUpacIT7FxWQ56G1sNNNgPD6fdfWz8sYz+eXZbsxhRvVuYkJ55tsqHLvJjSmfhOW+iX8VT7PZ8Lfbzu+4z7gch+6HpL0UEjGguXS6K0IuXeKyvuW4t1C/IKRABMM6Y4+XmwEwBkAXxqonSWH7DbFkrD4mJI9GjbF3MxNz7gpKpIqrMA6YP0S+CRL5BEbH/skSFBIqi3NL8dzTJ8REa7H3monYe3g8mGjYanNmNrOLhazmHsn2HNlEiAUHaqCcSGqgHRUCt6Igx3NpXCYuM07yQylKHiFAFB3ln3B6Yxzoe0pvhitcMQmHYkCgKM68BD3EwslXLwWA0RScAiVmhYKyC4HeeY/BNMaQEQwxrmcJcI6l9U5+LC1kvoOEXB3iHdU3xCdNcHjNO8F56V+tKfxLYNdyklenu+au92HhlnkT9aEJxZNdwTQLtmUljZ7CIMyZ3d3utKMxNB4TI3udx8QLP9GOLWDlT3Fg7I+wEVFNGquE6/nFzVhd7MSq8nJWitznTh6Nt193OG7bo0ZVW47hPSzj4ltlXMyRdeBnllux2Op4rPzIzLiEPkvmJMTre4UbtFzwQh1uWIngwAzGzqD7htKuS1FgBzbK7GorVac8u9nrL0Ev8s/lsU9Vz9DUIF3hzMQcAwwMCqFHRI5vqDvqyPXXj8cKtWs5BRiTUCGyVEjwU1i8pNBeCvpxAaSvNJw+8eX7pG098Kd3ONpQpW295FDymDjqQ5bcLVJ1Rb6GbKmwqxUbfmBdcRIWbds491cvb6AemVD1GyO/Ez/87I7JbsDgPZBV1RfedIhVY+TDotF/fO3/GY//u4fjzjvv8GzmW2+5xdbbVwr6Bhhd4VlnOOq41C/+vC97niPIyTP7kDPOD1+mToHyvcek1GbhKVtbTLoWCrq9WJXmfk4Cd6Y5FLMSNXBw2eX6PmJttRPPPXNUgvugnlvx2GMPxCc//al481veHq+9501q52Oip3Z89KMfjueeezLe866vyUmy2QzFi0ZjYnqfBO60eOSoeQPt9GrChe3zxWEw/PNyAqK8e5UyyoEkIDKFeloJBZmUoVirijG/VXReD+613rku3OKQARA1Pvboxvphf3czokKlSL0qLt/yUwKZDnHqXi7Dpp+n6SswM5HX18SAIWgJbrYOHdKVykY42WFdmhERb7qemTaEkGMUpAEUIsMRHsWAjXJKeJ5hnpzGxklxCAJ2xONYUJSenoSM8aU4s6ufHgrW6beVb4RpVearDcYR6IGbq1x0LUtYb9HaIXrlI4Vl9phwClqvq7BSrjjpbpSTzerjikghOXt8c0nW81K01peD40zZvASFAEFh/FsrnZCGyJINTsprury5ZW+mlUKArvvs/nL3kfCL4oNWLFEawTrwdfKRgpv17j0JkuXaRnSG2tFWXMcW1uO3Pv1cnFqJODI7HW+9fjJuk/H18WcfiQ89+4w+nYz6yhA7xHsCZKenulPDY/054+vX7j8U481JKYLSzqUBQ3+Uaa2zEKvrc7GyPh9rbQ57YVJLjv3TAxDKC0e29qQ8Mh6ui/BKnaeCRukQKrzrcZW7GAw2uKQrrjC6VCK9GZO4Td/xjCKb73FJS8QPffIfoVveg1PS6KdzOcD35ZvMIq21aiPGAkxXRKX6+EoD+XOZKXuFT8qO9cbLQcV8EN8vZyh86M0jr6VwFsjbQhp+xhW/Qf+Lvdd1Yms89i5PxaK3HK1mWFe09pUCeCr5KI5n6sZ8QPVUwoADDhTBYT1vnzmub0o4vuOe9gG94530m++Ig94ZFCN6aODZGFSttVVZ4jI4xO/WW6vRaeew8fi4+EOnFfff9/n48If/W9z3hXvjAx94fzz2+KOKcTPf9+j6biuTUN5GzMmKP3/+rI0R2iz5uZqOclyJG4SRn/3Zn3lvdW8ojRjrEsGcxJAEoc/9S6rrQzb6QSZgz3zGkrAQVWZFcWZIVADvCVgF9k/R+rrtn8944JfvhlRJsrhkaSGIOJvYXQ0Tub8yAgWHVYn1nAoBEq7fyIvQ5poHVCSB8R6AgPjAedUvCVHCXg5OYmaLsHJXMO8ZlmAOQcm44vLMbikvzIIWIWBttkRIuWwv07/aYKtSwtZzFLA2fZWfruUd9UA3eJaVyV1S2kZkpXpDEgQUZeOktBVdOUxgw0qcJ7pRTikrZXMfcEYDsiDRPSXnnjqypSjc0ADAFemBPy9vVP0M1amjht4LN5V2vaHvOj16TJg6NxINKT5spzq3uBFPnDgTc0uLsTnSjb2zo3GdLPDhkWbsm5iNGyWomxMSuyhWUuBWVMy51baUkE6MiyaOzO6LJukqfSiXLWa7WyvRtcJCjwGn+KFWpHXAHglsXJM7FfKNvlJ5KJNnqFfVTFw4nqEhl9sv8bvwOgj42dFmRApGlUkCfxieaM1XlNh+POl4SDr1vaG6Eb4vlt4lwUFTMejHkZf+ja7bfn90sLMcPKIEQm+MU5aJbidPnvQkN8YvoTF4wBXh4CsMCLWJ3lR8uP3RONE61hfcVPHFroNCfECYv3X07XHkgcOxIkHGkZ433HiDT/IqvO4rBfAF+CVQ+G+Z0IU/Qvfxxx/Xc3ibUoQ43efUIe+T5vv1mfc4IUS8iXlb0DAW+bra+zkJ87HGSMyMih8ryMLyvOLOuTRz58/F3j1TsvjpLVz3nhGkxRn3HLyzl73V774zXnPPq7wOne50DDby2pHBWJOB22yOR7OBRV74/VcGdtL4JWoZwcYrhFlWRk69h5pgXVyre73jffrzhX5iREyQw8GQENBYZcyO7/TEONlFzlZbxrE9Do0jrpKMHBkuY5BOR38wZMYiYKobPVWimD2WOEdsMiGLNA2VwFHmPc6bVovirJiugfyLwCCaLEeVDleF4Q6X+UicGCiUbj0pUA5hSVcySWcw2D+4wWJPzc4z8B3b1YfUEBGaSssngUn75PhPWdIQrU+YkyBHqCIccr/wVEDYcSzHxCU49DOumWDoOkqFxEqN0gBtvgdvKgqWIxZkwW1WIqXM59JNjHBiMlyjJoULoaqPRzrEoe8lxDlJbbG1GF+Uhf3Ic8ct9DdHhEh9P9VsxKtkhU+NDcWppZV45OyiGtpMvPrwNXHrPnZnGo2RuhJ1PUsRGB6N+ZW26qsWs1Mzwf5z7FLIoSQsX7PgpseCdLck1IUfBDrCPEbEPKhDJoBSkWoHlNm9C8wXkILmuR/Mmq2UNYaEypj6i0Gf7vLelO2r8ERbUZoZRg76lb/vDWAVOi0NBMh3/XH2K4HBOPppmLb9Dr/EwVca3JMjR9sFOGAC64txR9bR0h3rUhiXuwPIKxboqmj6N4/8h9gXsymc6TIv3eblXobh9n1xlSDfP7Qv3jv90z5znU2yWFs8PjYuevzK1lvyCOgSOaKWUgly8sWwCN3oKGIoZ9PTUxLk+zx+7KXGDivF2pVJPNWzPFIeiD4VF2AqVZwoeEwUxReew2u4GWkif5ioy6ZnhIX/cfDJkSOHpTzMxv4De+Lmm26MO++4M2655baYntmj+ERT4o+1+mgwrNhsMs49Jlr7yiuLlGkQnl/TYh5lYhth02WFFNeHct9HNPw8t6JMIZHMSXGpYuiqYGzVFpqZoAObbxS0OHrSEa/aXr/slzk2yDdUNMt+iBdNjMlvTG7yd3Lu3lXF6SafyZvuCT9YARm2dNcQt1LR+0JwCUkIlAtH+kyAIg+0kzxEZF1lw4rlrG2lS5lEcFnurWh3GE/uebhiMP2rBdvlQJCr3D7/mzwVIY7itC18JKskVHP8F6WHPMoffCkerHV6M9JK5xAc3qvswi9pVCnql8KENeV66zpKa7Kqb/1QLgBoAOvbW/6yZaus3HpXGVlXnShDjN9zJvfC+kI8duzZeOTosViRgrDKyWyKeP9UPd5y97543a2HFH8tHj66EOdbw3HNxEzcMD2h9LrOf7fDTFBqoBFr7U1rz/tn9kZNVrpqTHmVkIdGGXJQfouiBn1sIKARkhLYTPDLoZ909BaIeo1HW/M9jt3NuQVWSIVbBGwuvSTGhJ11PfhMqSExhy50zn+HUb700u/lrFAoJGmhDGaaiVvC9uPtp305kMK/Stt5AIhjZ1nKu5ceyM8gngqAD/yx5roSAkuLi+5KxRpHiLPxhy29C9ruyx9og5Tr1BMn4yf3/WRa2LidQhtBXtyAEKeq/u7+vxsf+N0/8GSxQ4cPWyB6AtRF8PhHCUnDOXQ5CPRCeI/8s2ctzNkj/4Cs8cyzvhM/ot0hxK0cQ+uVo8XSGlwy6tl1TY9hzub2kyJBWNPGOG8BXtfr5rwohovhU5ykyYFPKD30XtwtS/zGG9mvni59zrKfVnIo18wQ50S9aV2npCBN2CIvCvfVdl8qPK9rPaHKJD/FXRLoJ9gvhDBZVRiWQsVg/A2OcHIIAzNKrEEhs7LQipAvP6eR9SK+kjeZBqlkA7Xmofio6+WlZcdbl5Y1PiGLa4QwdCWzO47iJx0J3KEaQhdGkPVehDqVXcqBNucudd0j2LEygVpd8ahinaaEDsLQuRETb3dbsbq2LHRBJPQUUE6WENDCQvmiGz2tLGt0DQlHCRQX8GoCBRNQdgS2J3Ft1wPlzDzoxspVfWRc7yFz6ozud8bTwYmCQOyy1DmJC22UUMw98Dnlw41oSDst+UdkMnY+Uts0/iB6cIpDOPpIUCxZpcWESL7nSFNry6qTNYWryZKmC3+1Oxdjsqyu23dT7Bk/HE+fWPD49oTyOFrrxPrIeoxPyprfrMXWMl1dEXvGajHWQMAuxtZIM9qtzVhp9WKJI1pV/APS8vdNTgjjw2rIyi0Ki4Q+h1JsItSx3lEknD9ogZDKKeVgAqd+1Lkn7FmId6UcMd+hEqbCGd3cXFFMUaQyHlOpodBXcQWgw+zhgc6gdaqnokfTCE7+1SfubXHaUkKsIPHCudU1vyfOwTReDDJoFY/vkyYyT7zHH9rhKdP4SoLLJse6caxxGPd11123jTfTXaU8XgkevpJQ8nnu3Nm4uXtL3LLn5vj8yuej1V3fFtTbrgj56vnQ8MH4Hw/83Ri7dzw+f+/n46Ybb/TRmnStl4liX2mgB4V6gadypa1hhR8/fty9ERzt6R35hAdPEuabqi5LeK4FT9Rvrpyh1aFwI5iT9mHNJ0QXk6PNmJ0Yc9hGo+lZ7rRj0pyemrbSxzI1lp3RRc4W0MwWH21OK7/wekXPT7Q/MTFtId5pb8TE5Iziy9POSp6utgMu5n8xNwh9jlNgO2A/ozsB5FLU/BwdCUYmRsd4o5gylkuxGIgHxo1WxFIBJiN5aRjxYwUgIBUOFuL00MCqdI0s0qnCgeCcCZlWOd8wVsZsQyZvtTutaMsyzi78NVtNCFxquJ8fxcNVcZMOld1THGaOipu3OSaOspHogcBg+IBnZCuPZuIiJAQR1ni7S1d2K9bba35HvhnLp+sfAcaRqEzIc/avMpBnK0jKGwpDzfvgNz3O68NKONymGvdl2RfjyF1lpiN8dTdWlVtOFsvuZYYAmLzHJDisch+uIsFfzhnvT36izlEYcuyd4/9orAD1gqDDckX4GB/6xHUumpHME06lqeuZ+xEpClO1yZiSAN03OaaGMxInF+fiQw8/HPedOBnLyk9jqBnjamw3zk7Hm687ELcemo6JBliGFsaiI8VjqTcUiy2VS5ba/unJmEbDN6nC4LPXgR4SKyQjE1IQpmKsNhPj9T26n47m8ITEohQVaeLQRYanjMok9GMHjcBc+swGbBAvG8LQNrJ9JJTnnf56o3xB8/jpnenJmTWu0lE+bpi7QAiUVOEZ5cs++oLEnSNfLh+Urr+tEstSUadVfVa9OOTMcX8FwXggj8IfVue58+dtfTOeWoRVwe2FOH75A+Vijs811xyJM6dPx+2P3hEfuPED8drmG/rCG+sbhyVeCfM3jL05/s11/yYWf28lPvyHH44j11wTt91+W9x8sxThPTNq7xdawV8JKPyTnhPqhTXRp06d8koDxsNZIlf4LPllAm3hzwVoh3yLP+G4zzpOv+3g+OkBIes9GPQdljXCOCc8YzTkypvxyT1x4NB1MTY65QmwCG+WptFTkEOEI+KBEaNjej86qXjyNDR4qg0S8XIltp2Xq+m+VHje8jMyCLNNADmJyAvS8H0Ket6ziQZduSnAq6VKFhp0JSsuKkNMgiVgcA+YhrkIQoH0iCbvHDk/gytBPvqX1iMCUiBB1OtsxVNPPhddNWwW7h+8bm8MNbG4qMQtMeqxqA+xJCmtxLJkhVTIIxYkV4R0VnqfIXCf3foKrUsSRhIm3TEoLTn+vKYAHSsQ4MwbokgANhuTvqd8lMQEqCvLm7DadxLrlw+KDzwLR7auKyac/mooQ2rUMG6QKb+hrYbyzGQ2dvTrisBVduqFDVI2sZgZFlEjkLAaGlHZFdX2UIksalWAgssaV72zVJG6wdJmj34miJAWu7+11leELwk7NagyPj601XSPCRbs8PBonDw3p3y1JXhr0WRiifxOL3bividOxOPnTsXM1Hjccc3+uPPQjJXAZo9u+Yj2mDCqPCh2XeuxpDo/M7cYq2stWem1OLRvT0w161IAFEKORmoBOIzyBQUqH0KHFQ0Ukoq+9M9lZ00qVjm0tjksHPh9toNUTnE5NJEz8fMdSoIVlqqO+abAhfWejKiMtVN37hFQXaVFnkyLcErIPR890RttjPQ5OW1EbcyTFLeHARTWberiMJgX6ghHvTkt/Vg6uklvBcovueBUNrnkB8R/deFiOLoYlHAcjkJXLBuFsHsZgpx6oP0SxvhUpTp49c1uAMrPpK8TslQf+uJDss7Px97ZPbF+qBUPDT8ZK52FFDD6Gx+ejttbN8by4yvxwP0Peh/wayUQ737V3fH6170ubrnlFlvjLwdB7vpQ2RgPRwFjhQFzGyivJyhOTvqeOnQd636wLgGMg/KM8cX7YQlmr8QZZnezUcfBSWWcbvip556LgzPjcfuhfVEXv3KPmuKgB+epp5/ykjwmtWFoqFVJuViO1RWGaVrC+fUS3hPOD/hWM9vOB5C0pdZg+UCbffnARbrWQWi5LTdcs0DCmf5xT+MGuaosjx/KonOXpZiAEY+mheU9Qig9E15+cjCqwqx4xx+QUQuBTjbjyEZuD8VXBQS5WyOxOL/kim2O1mJyj6xGFKURhdV7tCYLHrpKZK36GzlXur7xZvqOOzzznXsaE8RWiI8xXiqNvEAQVKKXnInh5zgpmibd0sRDt7Xsuca4KpwcM/uZCVaZJmW0kHtJACwisLKYbhhi0EOyYlkbjhBOAZH4Rih5m1Xl3WP68vFSKBFn7q3ereoSE0D1JuHgSXGKgx4G6jLRyX31LYJMvJ415kwKQ+DQU1GGNGzB0q2ubzf1XQ8FUfj65ONPxbH5lZiZnI0JacxDwnlNCJxtjMb03j1xYmU9njqzEHsaYzG+MRyjCM/6ULSH16LDxFTy1Wt4CeJcS3Wmur5271TMTjSiybCK0t5QmpAAeRlRPuhpGDFupF3L0VuU4/e5/M09KIo3zxFQvq2MpODGnx4lz+AnL3KFni3gjRtoXZ9WtMYVVxhWYQ7QUQ7j0JuB5W/vpHa3McSrvhMNWkGzcsbwFPFUdWrHB5Ugp74uE4ibNmbiJK+2xqteLMXHOn8PBVEmf3F1oeDhxcBtSFfGVY8ePepdtspe4gD4AMAx7folyexLCJQP44GuZjY36UjoPfHEk/Hwxx+O3sOduG7l+pg8OhHjz43FUx94Iu7/2P1x4sQJdxljgdOd/trXvMZjvIN4+UoDdQb9Q+MMhyDMmSV+ww03WNGg3OXqtqJwpZ2UtmL/qg0VPOmtkKbYpWCzRFSvBNDwcBxfWvas9T1jGJPJb0l/vb0e56UA7p2d9QRJFHvi6rH7Wyd7IulGTys+5y7Qo0q8+FGY/rBT5uXlBBcdIwcxzqcc136eU2AkI0/HSzYF8eYiOAl1wsAEYTRFkKsuhFAqRNFsKwLEwbOcAIFYrCK+gZG4EqsAac2SpL4Tg2EDAZYOIDzGJ8dUp6p0rBMFH2GMU9YxjK4wN4QJFUCcaHc51ih/VejpU6fi3nvvjQ9+8IPxmc9+Nu67735rxhAeYziMdydh6QMRUS7xQth3lH6lNIi5ctb3f/tvH4oTx0/GzTfdkgQpAaIvgl3DEn/bCL06QJ6y2Ik36kWKDkunsvypEJF3T+wKlA8JDrRa3SWG9VLZGqkJ9zW6blvykfXKedlY1FKMqEsmjbhMEmygFc2UOQHULWmj6LBkDdzQS+Nd05Qm6VPv5K3GJDZpz2fWuvHosfPx7NmFOKkGOLt3RsJ8KMakjDWknO2fnlGVjsf5hY34L088HtcfmI29M2N0MkgRmFBatWgo7LAE0Jn5Xpxda/tI25sPipmpXtCo6CvgsJVQGBQdhiB6PeXDODNCyHWfVnVll0MroQhq6gu6UZi0mNNRj7Z+5RizK+8HqzZxTkLQLGXPl+Xezyg0wiGOZ8ePABVNki40y3h+zmVA2LOpD9+qbukxIA/UneuPsvD84pBfZHjTi+4R4FjlZa5L5oU2RPmuPrj8lwGEa8saR5BjWWHNTVRLlMBvsdq8rFL3zuxlxv1yAedfdU43O/xmZmY6pkX/+C/Mz8XCwrzKvuRZ3UwOu+HGG+POu+6wEL/rrjvj+uuv94x1hDjfvByAHkh6T774xS9aSWGTl3379rmcpceAuitA7xbvAOoVPl2EOm67rs1HYHgonunvmewKc3plLUbFg6YaKN0oofDqTa/9XpLlvYcZ/aIdH4NKfLLMiQtjsNnkiFN4eY7ps/QMWvIQG+2hkh+gN69X332pcBFBDlJoxIrYzIqScE9C2ej7zKL489+PFgsgjjvyBTJzQo4QDqOpkOEP4KZCpoUIj5VTICWpRqqf12srLoQ4qZY8cRrM3Pl5d6036sMxs28yukNiQhIcMEF2dWPSkpmyGFIyrYTCXImN8eCl5ZW47wtf8FjO9TfcGEeOXBsHDx6ygGKTAjbJR4ujW91ZpxyZUY/xNkYmPebKWDI9AVjke/fus/ZHUqXM4M4WnHGokohgkCVFwEGI+BPWwlJ+znX1zD3B81vKlO/snJBfGnxLmnxBEOHQngpH1zuAkEqrFOJluWDii/qiy5YZ5o1hlQkhV2HfeVFdsEkCFnxP9eMlH8xyHqabGuaK8JGAGkJZkNbs/A37CNqhqsdGZrXiXZfVLGtUz2dWt2K11YopKRJ7xqQ0NJQf1SNLRkaboqOtVtxz7SFZ2tK0lRMaG/lgg5Zej7hHrFWzfHT/9JTiJg/IaVlp5FnO2AAd1EM+GQ8pqHWlHigpdeFyyA8sV4LbczoISf4FpltHAb1zwwcoR8KJFJnO5prepJLr5W3gw/WgOCFjwtkaR5ALJVKY0tKHmSl2tyOEFJMOs03hZ+WWHhD9zFwUF/mjRjNnfUi62+lbwqOU8I5yMMSEIFdeTJRMSi29DlXdX3VQnEqf+D0Hxfcqu26dBeed+pVFd/ZcrK6seKMQ2hW0QTveWT7fDzzvJgAPCGJmbyOUZyX0Dh866JO5rr32Wk/su+mmm+K2227z7m233367jIWbPcRAN/WgEDde4BmVscJzwZfxI0fbSJ4jEF3hnTXNz54iVSpCV/vzj/8muAqyjkwjuhK8x0qiXkcW8PmYlyCnrTIrnbpjgqIFtOLZzovT4Lby2wEX+LkM5DI/da8t3nIbul8QL2+INibENNi2NdNgprwU/bNnc2keSqA+cPvSFYu7zC2C/kp6pW0Qd6Y1mL9yfXnARS1yiRf/9zhxYWjkm9KrWDA3F0+IQLxQKJgh78vGIzAeEIGQsFUo5CcyuCWyjCvR1AdXEgShgMm00JgYt5a/giolXSWAVTHz8wux0e5GQ8x+cs+YbEx24clJDpw/zfh4jTFAZz7TSyeQH5XCmM3DDz8cp8+ciSNqLG95y1vj5ptvUcO5TgykF88884zLz9GANBa28Pz0pz9l5rJvdr+iUwoS4EefOxWPPfakGt6ROHXqtImVBkZ26Q48eeKU/GSFKh3e05vgWe0ichQPunqYzXnmzNk4f34uVlZWva8vV87R5VsUCcJzaMDxEyeynHLZiFRnFLMA99SXHPVFufM1GFfdeIkgWmsjJ8GNpCCn+5tu59rQmPxzjoEbLl8Tl+ouZ6J3JZxwWPdYQaqnYQR1Q2RB3SkdrHF946594YlxLLU1OaWjhjM20os9k7lXcHtD2vSZOfQDdxmyDpYDJeqNLQnvWtwwxWEo09F0VxyNT3HRiDdHgk1kWq2OUNCJcVnkk2qo1qbJgwRTHRxXTIa2a2vXZQKgU4LyEjxBFwgSaI+eCbqZCYvTe5BovFI2GEFq654YhjCshDhbFLP8j+4/PzMMIzzZ+lYo4vAqA+XPQgvBuS3EwR9haYe8pMykSeLkDSsGvFIWmCjf4GDKxOsIFTyF5CBsM3PCqk7cFMkPedPVY4N6l7SheiN+M85M+2oCKWW8Eiqkax7BOCj5TxpiiGthYdEWKWXBGmd3PkLw3u2nKqMFBHxiFwN1g7WKBQu/oauc5WRsP1uEOddrrmGZ2X6vv0Y47qxn4sGBk3Jf/PVvm0YA0wRO9+avDuq77e8KIBO866Bok7lDHfEtltautzksJA8FybHwFV+JhR4ELGEEq+MYyBP53pnHAjufAfyQDcC2MqCiKIboylhYWuDs8BHxjzHxkRxiIAz89bT47uzsXvMHFSTLLXrznCDxv0EhPpg294PP8qmuLx+4QJCXzHpzEQrqDKugtnxgLEwYYg2uGDYT1+TnCTLBWKveyeVmL2I0QmqOzTLuycQy8A3DuBAuijD/cY9vWh1oddYg9bPFp6jYY3lTRMQ3I00JJllztlCUZwsnKxEwdP2J6WZPQaaDRk+jR3j+xm/8Rrz97W+Pu+++2w0IC4ljU60Vz+6Lj33s49Lk9rjxLIhQ/uyf/XMmxne/+93B/u9Y4b/4i78U//Af/sP4U3/qT8VP/uRPxn333Rff+Z3f6bR+5Vd+JX7v937Paf/hH/5hHpX3+ONupGipdKfRBfVbv/Vb8YlPfCK+8IUvuCcAReDZZ5+Np59+2r0FdE3RM0Cef/3Xf93dVOSRsiSuLg3Ga3V1j0U1vuuZ7tWYb+k2Tn+ER2WJ6pvyvcfRZUUiqJiA1cXSlKACyUwQG6uNCzfs0CZqUH15Bn1gRXPgwHQMj05n3SjeluhiozEZs9OjcdverVieb8Xjc9041x6KW2YnJQhVt6KlUeVl/8w+171kdvTqCKzhGGEjIKXF0aIPnTzmSXv7xNg4fIBOA4gERZPyZt5NClI4UrHk3j0HoksLbu6tEIlJUT45xoyz+1pAN74ViAxHV7dneCufMDWWp1m5kQKIH6l5zFb0agsaRzp6Ry9G6aqDgZgeyZdKlgoswjrry1QvQU4VJPMa9nBHCv7s+iYNClRVk6HUGQyrOCD9M+0MwofEX6VBfkwfSROOX+GvPqQAR1hjTcLUaXvgD2GGP1YUbQFlzydQSbglTrM84A1AGFxYvt0NlIGygRcsSLrUizHBBjjwgYKzS5XXio3eFyFf8AWWuAfHCDj3WomeUJxzbwXaRtVuUBJV/94TQu863Q0LbCxujCCO+MTwOMtZ3qfO2BBhVQH+KBo333yzj5h1VzpxD9QTwP2lBPmlgTIrOrWT8gk9cxxjevZcrmiYmpyQZU65k04Yn8eIYpLkpN75G/mXdK8s/ZcfZA0PAghS5VGZfmSykpgXwhumvd5ZlmMfbra4XI61zly0O4uq4NXY6InpYZzJSmLGr0hRrrKuHdvF4WJINPuSH2v80iJIgOhgvaLOaIxKQDQ4D12W9bIsnq4qeEOMjYM9ZFHwPQSJVchvMB02lWAMh8PmH3jgAVd0aRjZOHJyWq02JIudmaTn/F2Jw/GIcNBOBwmzAH7FH6ueySkQ9fd93/fFD/3QD8Ub3/jG+Hf/7t/Znx4BhPudd94Z3/u93xvf//3fH29+85vjoYcecl4Q9uQRbReBTiMhPzQOGrR7Ky4byDuWWGHUWU9YdNv+lZ/Xa8pRh3wHUCZbqt4QBSEnS1gKnENsyhoXPujKbjbEfMb3x0TjgJwUkIYUjtpEPH7sfDz47Jk4LqHNbPNRWbDN3maMDk3Hm159e9x8YF8szC3Hb33m/rjvqafdG9F0/av+vKZfecYK72zFqpSFY3Pn4otPP+EtFQ8wU32CiWwEz0ZemFgKcV7kM4JLvvLP4QEUUCxnT9xkDoEUVnaA622teXLdSANGJKHTa8VyayHml8/E/NLZWNE9u9IN1zaj3oRepGAoAzDM3M5xwmNvDeHDSqUpkfRaork1Ca11+Ql/euXhIwn3dKlIpaWtvFZlSeshZ5O7B8XhVCZXT9LbIJ1fCsrbQrrGjNIjTm+jKzynAKcn44Xj+pJBiZNPaBjIIYYtW5heZiYaZ7kS1igOIUZ4GD8OKO2slPnFyr3boJQJeiou+dMLl7PwnsFwfDeo8CDE4SG26FXfdfFS+Nlaa11GUksCej6OHj0uo+PJePSxJ+LeL9wXjzzyqHnW6dP0Ki4qjo6+r0toz8aNN95gHvba175W7nW2xFEGmLfAXCbcoNAujjIN5vPFwNKkqndFmD7iU72eWpZ4gmIVDcO/CJffXAyyPRV+v/voZjDPFVdLKI0iSy9HuMrZaoHhyepgDXLu0IYFUu0cJgsCS8xds2YyVVetNfp+pQ1CSa+fbvrpn5KU8xVPe2W4Kl9sodkYpYsWTTKivS5iaUv92KhFnV4AGJA/5UfHSxWJYLDy2FyfCTQABAWQDuVxT4D82Cifw+iBfhmSyeGyKzDj3QnERRcTTIrxLZaHQOxMaPmDP/gDW+J0vSOob7zxRo9/4e644w6HZxILjA6rhIZDjwDCnHfEUfJ8ObBdD7beVP7qakaturOzn7Cl+8LAK7QZ0gcAw8IPzF/aPFZ2vTYpP/2URm4BOx4jm6ID1ckIE9zU0M6cX4wHnjkZn33ymDT6xdjsyHLdZKy+HntGJ+LOw/vipoMzsdyRkJ5fiCUxdCbWQXOSzcqz8itLvNXuxcmF+TizuixBW4uDssT3cmRhjQYsZkUDrzK+TTeA8oa361hCHFcmm7nrW7SityTkK/+tPBJW7xH4nQ32K8htcFFue1IAcm23yjJMJolD9OQeKQlGz0FoKLoKn/Rk0XvFBi9uR1W3PG2I9JVHLGJcYrm0A+qM8sm/cu4tILv+R24vBMp5UXCE5FPOYfCAPmivfZf0QNirDyVa2k3JJ/e0FQQF7ZJeJxxWKELHdSlXaLk8A/22+QoM4mIQZxbklTAvDjxjbDzzzLNeAkcvCGu9F8Rv6BWhThD2TL7LXsTpmJ5hQh5d/2p3s9Oxdx9zF/R+74y7+1G6MIxIi/osihdxFT5Z0r9iMKkO1Lt+tNG28sqYP0Kc1SlJ3xePfyet7HbaMUYLQkG2nZhKQUJ5pz89gTI1cKwEMRS0ILR2+4lpIcBrYt6MrcLY02IgDIjqN74Sbz/+QliVtigHTzJfsilF3qqw8lKC9PZEU4Kc3oOuBES3I9bIKVobdKvTnV8Ri8rRH2v0184DTIFKZ+YzxDnIJDIdrpkfznzl/U5w2cXsLibIS1n5HpzSEOgahLiJq9frSbt9xEveEOYIarqiENol7Ote9zqPieFH3MzaLQIdi518Azk56QqgBDdK9K/CMa7fBVzK328MJnX9y67XUt9sNDOuMjHjU1anBDhDFnR/KhSrpWKL7VjRtiSMG1LAVqSIPHn6TDxx6nScW1qNdleNnYYn4X3jvol47S2H4qZrDkVtdCw2JJh55+EeWe7d9kasrbdjYW0t5iTEtxTfNQcPxP7x8RhnH2U38GQcunPOfc+N6yQVPAtmCc6+8MzCVeqJwlE+1bscXY5089MdzqoIutV9ih/d7PRWMagkgZznCFThnKbowXRID1UKRcg/x7vddeW0wXFurduz9UJek7b4lm9oeQIyXsVZTvZL5SvfESbb14VAXT4PSv2Svh/9tb/PdOWUlsuQqV91KLHC6IGSd4QH1jg4RLlFYS3tr5Ql8/mKIH8hGMQPruAHbHEPT6GXD1yz6xm9H8VQoA4Ahv0Y0sO6pkfxxptujGuO0EOyPw4cnI1ZCfCZmYkYH29Eg+HNYSYoY3lDz6UdyMCCH0jApjyo8iF/3l8pqOZ9dbnSw2mxxAz+6p5V0oB3KczlwG6nHVqpoSAcxsYhH2mtJJNhFy4E98iQhEyd4yCxBMW4hyfcZdqQa9aZiDRl14CpW5DT7ScEYaHA/FIyO85tC8RKQ9+fKyjlO/JDLXHJ+kjmhoMg6NKBl62LASLMW2sdyQoJaTFfRaOPsrEXyG/7XXMwTcaf3vCGN2wTNQRhYqjV3b2HNU03OOPjxkWFJ4Ary65K1xDCeSdhFsLNsJQ3ibr44+jiovEAPAPEVRoUFgnnCyP0WSJHVzyWPY0MQBu9IpAQ8X7iCKPKpWBJP98zRgISdW9Bl01GNYCQpvt1TPXMbP3pqA9P6XVTwkzlsSBH0Et8CV81feau4sawFJKReMOrb49vevOdcef1s/HrX1yM+547JYE8H+sKX290RGPrsXeiHl9z963x9a97bVx3+GB0JazZWx+FYHF5NU7Mz8WphfNxYO9s3HXt9XGEZWoS+Gj/MBAmuBmNStt4r9BD4yYvNHAfCoOWQZnlhULGnI7c8pHZ+6mUNkTXCDmELPVPvUEb7LeMgpUrGbLLstPhqFbRoOrOSy2VsMkBhRe1Ru3BM+LBh+LZnqxY1TkKQE/fsX610Fmhh6zivM9rtotUcNP3isBR5IeFDqldykoztNtOv6R7dWGwPZY2RFsAfwhvXGkrg+1l0G8nlDb2CiSAi0E6GsQlOGe+DTwOIc12qfQWlh5BeAzGBb0hZViDHiSG1nJHx5zE2e6siVeu2LGrJoct9YeK1F7ET72Fc1VfhbZLvkrergi2q1j0Ksfqo1ar7TlOyIWEF6eDQivlulvhgpZQClMmvSR+YRhCtoIydsaWnQ1ZXixNSosMgT5uxsfENi9l8jgrljuMIeO9lCtQKtSVmgkPQP+dmbHvcwx7WFZYT/cdNLKWGKncps/ZpnqJPx08i+9IE0Zh0DOT2N71rnd58tmjjz5qIkND/cAH/iDe975fj0996lNx11135Qx0xdNo1PxMNxMzyhmfZp9kNNmMMvNOOjAVHASMRUHDKX4ui/zJC1b361//encnokygQNDAfvd3f9ddXljeNKrPf/7z1prRkAetFJIcxOWLQcFlcYPQ9894832pL54lgFS/zGZndrvEcwxvsYd8Q05h1YKHVE7uh9i2VY2e1dwd4XV5bTVqEoj7x8fi9oP7413XT8VjC2vxkWfPxOLSqTi31Yp2bTia+n5aDGJWaYnSVHfCk+5PrS7GmeV5MY9e3HDgYBycmIxxhRXPUN5QPKV8KJPk2cwKxlEJi+0ymR5EH6ZxmFoKU2aLJ80qPZy7xRkeEmOosysd3ePyY6Y3+86L3nHZ+8R2uHJ6T/QI61xhkHGWGeC5taNyW1npm1J8LOSrdz7IRnkhr/36BO/UAQ78UzYc9/lM0BJ8Jx2Usl8KyvvBcErR/3ks7iUBxVvaBm2CtodjUhIKdulxel7+VMYSFtj57hVIABfg121B+Cm44R58Hzt2zIbC5OSUjQVwnspp8hXwy7eFb+U9hCf8q61h8HW667qyIyBKMZPmpCBIqSZsicNO38PriId8kIeStyuFpM8sR0Iqg5QFJdvj49Bv9fZiMEgn3A8+70bYxuI2YivmZgYkZiNf3vqKH5XqCTYwJJYwsbxLjI97d/sZfYTvI7m4nQgjzZ0uobASAf5YUb7tv8eRl+aYmOzEaHA8ZVcCvLXWjrXllnsRMi0qNNPMnoAkIl/lNylhgCbK7G+E5Kc//en4zGc+Ew888GA8+eRTcfbsOWuUhbjp9n7Pe97ttD/ykY/E5z73Oc8qJ06WhYDDUpZSVq7FAeVdeab78DWveY2PISRt8sAmCsRF2jQuGhoWOvkkPPnZjiOjuWzIZEudcF8g/XY6ZXcA9Kxap/6LkLK1yU/1tLHJeFWSFWPVdEWvKZH57kacW1uXkrURkxJY18xMx+uum4rpZi1OLq7Gp58+FU+fOh9zCsNsd0ReUwlLxMlC3YqzK8txbnU5NhTfPia2TU954wf2j4WJKFW5BPBb3aQrYFxVM9mrMjDGvz3BD6HPzxZ0da/vawwlIIxF5yiq9eEx7xvQGJnSvVQNrHfGwiWQ3U4kjBHKVhSIp1KEscgRypvuEs+hKQ9PGXcoFFIQKqUiy6D8ooEqhG+5ooAwAbW6+oWBMANlfREotLcTtv2dLi6VnpcCSAsGXNKEvlGIGUKinXm9r/BQwpRw28JBDtiub8Hg/SuQUHBS8I1AZcY5Y+H06mHMNLCaEdLUOXzSOKcXle/9tR1xWfjq0b1BONEIfikbUmboU4XJ9uOvq7oD8CsOGHx3WUBwf598xuWSo0fLTYR35NUBLw1XnO7LGBITgoJYKgOGlFZ1xdDMiHgv5FBD0sbcJU6F8zHXbSefCkEZJ3Eg6LeTMpT0iivA93xNzDivGRwI4/dVGsj38amJmNozreglROS9troei/OLFuRUrsPyra7slQsgBImPdwhKLFy617ln+RezxXnPQQZsDFOsZIAw3/zN3yQmMxof+9hH4+Mf/4SXXLDtIN3fxM14ErNsiQMCp3uKMW/SA7/404C8NEOWNQoAmztgkWN1I8jRllkSR7yEh7EhzDnZiO+IqzCzxNjlAyixlWfGDx7ScZ+Ousr7bCxFsFTAUAkMvqop6GJ4mG1vt6xQSekWSfCt3oo5nO/04mlZ3kfl1jvCuYTn9GgjDs9OxJuPTMceadGfeHopHn7sdJw+vxQtxRH10diqiYkrjvV2L46dPuv1qnsmJ+PIvlkLcQR4Z5P12h3nGHognyWvrntBPkMLSbsOayGOdS3HBDJ+xgmlhs5hBIRnCZzKaH++keIoIc4QEoeuNIYQ5PREqc1IGKPUjoyg+EmokzzfVQ7Fx+0A4e3wstpRhD3fhDxUSoUFORmvInDbwclLft7VqtQBYZRv2mkJQ7lL2S8HSvjnfeN0qiGWlwCKUCnWOF289IbRZqB3HHVnOq94y8XK5TZQ+Zf29Qqo6oRH8FLwU/DSEj9DYYKn0euxZ2ZGvLErUlI45ml4aIrVJ5CX6l6upsbl4SihOYegoFWpqSi5Fb3nYVjQMha/PoOiq/oojrq1IiAoeRusv8sBUYH+ExdpQZ2KR/nFd7ushHCcF6eZkp+d97sJBsu1fWjKdqH4Zy1LdxXTAVVs+FHGuYnAcSgIM4pRhKg8WyCqcAgBBPpZjMkTcxhzJY4BGERexlmQnnFxD2EQDm8as5UGx51Esi7mdU4W3bOPPhOjyuuwCLLJNp13yGodE1NknEZhh5W/XAaXaUJMVHqemQ1jHXLXDI50ecbBZJaWFkzwzMZErmEhMh7DeJ4VHwlvGBLxYTEzeQ1/FATi4pl3CHPiA2hEdCEi9FEOSLeMD/INfgj7YnljpfzSL/2Sew++/uu/3v6lDOA7Z2kmkO8XAgtZhedHPaFZ5ydZZoB4ge1GZ2ZeCIdruU9wKAVpWyOXOFM9MfFsRZbnp546Gp9/8tnoLK3En3zzm+K2I3ui1hDz1lerEs7H5tbjweeW4t6Hn4lvftPt8bZXXS+mIDwoxEpX+FtcizPPnojbrmMbyglWrcVQY0siU5Qg5Wyzx7yGXMIErsoVV+oxGVK+yzJBl9AUe5cX2gN3ogUziBxDpwzMDrf1rJJh92eXPaUULTImj1LLvdrHWmdV1k1Dgn7MG+CgMJRxcVFbtDisRu2ANe81+h1UF6Sbljm9G7QZRSeXQlv3W/RPgH85pZFlLHmmFmkjOHz7Y8SUm7JmuGSaxf9SkO8y/gSu+CUdXF1QvPAI5RHFFRrnnqEmhDhtiGfajFsuwS+S9+3uWoV1e1E5Cw7+ewXTvPBRlnyBR3gKuDoqXDN0x+Y68KSxJnOKki+ZtgFoJu8Mxq8rQPiFCQ4xbLauuOHpKPIIcVZmoMxCw8RDPaSSBgzWXakf/MgbcLl1lrIGvp7zSjaVp6W19Th66qzLeGB2JvZNjcVIr6W2xiFXQ1YSH3zwwbjzjttlnB1wPIP5wpXn3QgjP/szP/ted10joOWEejFHjzqqcDiENwwEn3QI1J4KzdKbTnfez+6OLxqZYxGC4ZTUnSoq4+C0GogAItlQJXBAAwQEs8tJQ1S+L650XAXbt5kvgPq35SRmzgrgVlv/dd8UI66Rd2YUV0OSJix/pn/6xt0wxCFBT258mEZtJBrNRozJ2mYXIh9i0NB9M10qF8qtEi7hRmVZMlZPeGa3Ez/7QLOBhQPrmfvxibHtZ4imLoaDclCTIgS+iJMu9FHi1bXRpJuWpWvLJsDf/K3fspXP+PyBg/v0hqV/LbncBpTGYCauH7hDIIBXHE+gz/VioZPvE9+4gtx+/tIhgBQvFjJhXCfcc5thQLCFiH40MA+7uNr1Tt8ury0H55LTO8L2iXNSgNrC9eTMWDSH1iAF42ByYjj2TbbjpoPNmBpV6TbWVXGNOD+/EotSAGZlNezby17S1IEEoaJnjwGsaKcLg+FnHDuHmcdSTrKufwoKFio/nvMb+fg5nYNmePsLj9v+/Es88ct7v9AriW3lI5ddwtAyD3xT4ic/WOJekmbBDe5E/1U+PRkvg+6AUq5+ejjXkdMo7/i2SvcicCl/40CufIuDpsqKjEt9txMK/gkPYxx89q2uDB2ULVmZHEgX79zcObc3tiTNSZzwHZR16pu8JZP1JiVVnABhinJMDp2OnxIsmPw9wiZxNZin8lyEXfF3e6q+uxiUb3EFSnlLPJcLRWHLqEo9+FWVfnnfT6vcU/bBchV/0/cAneCYcDY3Nx9rqy3jmt5GrrxTqsIVbTnbhet9Oz3hQ3gvuMDbQq9q755cDAWL5kvZUaaow0EgbzjH5fdqw9SnoB93plmeSz34W+LGX0HgG/AlNmhS6WO5JYNgaT32MbdiXCqymt8mzN/xsaqpE+fPn5Nxtdf0RZzETTlwJd3dCsKS/oMULiocjjoEzWb8pWuNcqqSQRtWCfaU19T2VoJzv1kLS+W7O1vvsD7Kzlc+hIE44KK28kU4Dsv4Jhob6UIAdHmTjjKAE2RsZDCfE90QhG/EAiUo2dFr354YnRqPEQlC4ls6Px/rqxJyInQUigVp++fOnYk5VWZrnY04JFwkzF2hZIsfaZB/VayHCSzsFX81AcRJUgznl29xVdjKOSZ/e6F/eeY9zYarPO3nIvOveo8fm9VwQhm45aQ13KtedXccuZbZ812ff77eXhL+l2Nja81rm7ucv84ua5akpAKelWX6p8FZlU4qQpkWeE5cKl1jupQJPwA/HB7ZEDMO3il+4yzTwtPNGC/hiEiGRRfXzEzEPTccidtvuFaCvBUPHj8bD51YiIVOz70bE6q/6/ePxZtuPxgH9qj+VAbywbar66ttFWcrZvfNRn1Mpjht0/HqWopwAdPiucqnc0Me7WvFwjQsD6xnO/2qaHY4ypP0Xj631zbu5Fxf+FUvRcNedkmXgXBSmGLGp59uUog3Y3gru9QtxKUoeGKcCJGoHJ2hiveCHBa/jN9p87j9/kJwWRMBDrvTDQqd4lc9beOt+vyKAKZb4uLaz4P8K4FBDxQHgZw9e8btix6vickJ4Uj58reqG7XBxKA/9oW4CgPmnjIUx7O/1DUt+X54rrgCF5a3DyVcybfvKQ/xV+/Ld9wD5flScV4uZHpZ34NxDUa5nafq/cWecwkkfuAll8guLS0H290iSA8cOBgTE5N+p0Byhc4T2xuKI3k579Iv70kf2ucWBRTjjSEihk8zbxk62wZAnqgbruWZOAsUf6DkH+dnfZc3/bIB5MwAE1DdstJjVW4c46umMsPHUO4djH/O/QWwPfQqGMzDboSRn/vZn35vYVZYNtUNeFPp8hHeVSrUfggwlu7IWZukixDth+9dgQjvrhAlQci3jlMVqcre3MTpmRgdJY2ao+hKhWVXDbEmjlWB+nEtzxAdiE+moEoTYXJkaK2mfLDvryy4Xqcdo7KCm7KGobsnH38ijh09JkKmByG7rkmflLCOnYo1SmbQCiMiEMpmRUMROAf6B7M1sTovxoou/n9ZcAGRugx9VwCmw3Kndm81xsebccON18Xb3/5Wr99sNMUAZa2uMvFLilR+JstGGieIpcFQthyroutJhdeV+HNfbn0AQlLGyJEXXCot5A38+GPXZS678vfGd36XAIOkvhSOuOiiJrnq2yHhDtxOjI3H9OR07N93IDqyyE+eWYynTy/F3tlDMa56mxipR1PXzaGx2EC7Vz0y+/TMeSliim9KCtrUVG65OEwCipvd48iGs6orE8xMi/IEB4ZSDEPeZJlxhZ4IU949vy6Anc8FBv0v9e3LGQbzjEOYFjAdZEPdfn854LC0STnuc4VJWue0UwRHiY/9ENh4hGWVrMpgiRNHeGIlYj1SQT0ptEDpZidfJW/lnnc4C1o9Ew4aplu53JdvAPxK/oCSH4dVmOKI0+koDHRMWfxcpYmiwDPg9Kt4cIS5XCgCVzmx49NU7Pr4KtFxD05KOWtq6yhEPJunyY/3LH/kfQnH0B17UJBn5uUw7Ffq23kWX8B4KPkvZeNbXBlGBIiTMKXM5dnfyNnoqeIp7we/1T/7F9h5TzwA6VKexEo6vgcVxg11wJp1BV9a68Zp8f2bD+6NySYhVU/u6s+4yD/DCcxXgs6IBzyRHnkjrd0MI+/9uZ99r9ACblXoJCaPC24zeFWGzaDCwWkUdJWyxzqTImhAEhx0qfrzDZ9lnTu+icDk5QZM17kEvpUFxUNUPqvahIogxbYmGSHXOKWhEZT0S6O70PET9anONry7V53uzK6UDFVaQ8+TM9Nxfn4+PvWpT8enP/lpMYy1mF+cj898+jNx5uzpGBXDoGJpAB1Zh26Uyh8Ca0v5oEchd7BTnsgRlgKC0E/6X4X9UmCQeAfBhGpiVV7qKEOkL3xLwVldW5QFvqZ3PTG6YTE8xk4hUnAGLjNeKzg4flydb+JUrIwpK04j2/+yrrdxLVcswzR7Udr4ZbmzNwLmVX2nvDq8fOguhe3RHerjTPU+J8wojNy48DzVGFXYYdXDajzy3FmIw3H11loxxvDDUEtKyXKsrYnxnGvH2OhYHJqdjjGWGjoXYi66lqWEgJ6UB2iY+iNvADkSKAjhXB7y4jLil9+XOIBSftwLweD7wW92EzOg3DCyQRyQf/yKsMKZmb4IPnYC3yGQ+argBGbJxjowad6TBpY4s6eZvMkMdYQl4XiHI90i0EseYMjEaeYrhy/xEW8RPgBhWIZEeQiHcNlZFsIXITjIzLniyrflHqXY76p4+aZ8hwOLJU6eLxtvW6Ifl0SO+6r9KlvZXmVYEFcKdrWACh+kzdX3VXolj7zje67kFaWpjIt7SK8StuDLZevldq34Adx77be+Nygy7kvd8Z7yZk9jRT96P1hfJWxJp4QDR45XzwX/CGwFvACvAM8A3/Md6RKOxF1bumUy7FKrE21V/bV72cuEFwogQZ5yLOckMZmYCcMIcoB0Sz0R/26GkZ/5mZ/woSmFkCgU50mDK2PJb0AqaAMpajAS5BwogSBngoPHx2HIQhpHZPrIRgkLs38hqiAr0xC4T1RMxBPoSvwQJbWTFmA6KsNB/C1x+HMEiK/4QTT2dsNFuEL8rfZ6LCwtxqOPPx6PPfZ4vOaee+L2O+6UVXvEe5efPn3K49oz09PKX1q0CAfGydm2NY+e5LzxzI8tC5dDjl/Sh/OhJK8A+vmlfKWcLusgKIFecMY7G4ywa5isb3YSc4KEjxhtjIn5sdYZBig8M5Zb1RXCMtMSriWMve5zg7jotq6EmMUuOFaklA/neuCZcoGHlr6lvvQNrqL3DJJ42B5b473i9UQ6BfDGLOSFMBLy0iWU50ZMSAFpSjCfWV6Pte6Swndids9E1BvQxGJ0e6ti8Jux0h6OvZMTsX+GdeqkjpUPo8r8OY28oRSqd4REauBJGxmOf9zm/fNhO+yO+0vBxd6/2DcvN3A5aZuXKIsFE3VJuCsoWwnLt4UZw4Cz7WS8OBjrkton9M+qDdO/3vMN4REQhOeZd85PFVfhJ0DJY4FtwSPAnzd8B1jICPjGcSqsFUL5ES+KRonbeVAY0ucZ2gL4prwHnIYc24MOhrkYXi8FmcviuFCmvCX35NBHB+uPPJIeUIQPZzZ8+MN/GItLS/HYo496T4yTJ08pj5vezIVVN2zDSlmY3MZcnIIDHOmXU+PslzfbZTSQpvzKvQ9YIX3dg7NSLygUCF8OfurqitJQcMrXTk/3LgNXotN7QxV/wTlhB5+B9NeVe33GBkpr7PbI7pDyOzQzETX4HcbdiAS5UiUe6I0VEWWDG/wG6agoHLsVhlm6YwsNJmkC4povKZhRLUlVCmnBo0J7By2QwfgIlrAAP8Z0+zMZqWT5b6HNIpRkTWLJS0haUG60RAAp9C3clT5x+nStnsKQN4+xi2iUP/JYwqWmpfBKg206nX+50bFGjE9Pxrryefz0mTh56qzCjsTb3vHOePNbvibe+Ma3xNe95xtjz8zeWJibi+PHnovVpYVor68qzbbSAhfVSVZyHh5QvEyKIj2A1Pq42fa+LBjEI8S2vTWn7vEjssSbY5c/E78YL++KEeVpSCzzsODcVMOJuoQiO5CxOQ/js1jpOSZGjwg7L/U2VxXHqpQBruwgB3krfaW3ofJ5+1OVoczMVg5cJJSY8g17ibsOlCnlTlWgxuXhFLnNvIpF612WL9N3aYx//Dc67aiPiHHvm4zX3XRN3H3dPuW9He2tlRgalWWwtRQbQ8qnaGN5bT2mR2sxNaoSUt/Kp5eBkXvngX/6XzXGTA98plVWmIDD+iM/VnDxCit1898FqKwwMq6mZbnCzPC3EwMFCi4vF4hjmxnr2W1aTL3ETToIFvxhqvhxX6y7wXRxJR5gW7AqLA7g2UpJ5Qz6DrCVqes2TRBXFS/CdluY65k8Yu2WuB0XYav7wWfyUcLxrefi6J688O5KQZ/pH3fER7mIC16g8g/jB5+ALyLIqTeGDLKYv/3bvxP/8Td/0zP/j584GUePHffeFmxwhfBCiIEHNrXKyW193ALeUll55mm7/LrSlnDGlcqeockrglt5qu5dX7om75D12+nG7//n/xIPPfTwNt4IZ0evwghj16SPcsX69aq+5YxjI4PLAI1W8ZC37YyAJ8mmdeGEydfTo5yxQf0QN3Houh04495WGgTEDxQ87GYYZns9JkkxC9rd2nSlDhYMJLrAcqXg1Q/rrVYbkzfj3psSNuz0gzDEOmYbS1mLqiQaCKejdXoLQviyhMuKwi6rwuW6a3pmyRfCn8YgISqB2umsK0xO9toW6O7Kh8DlMO+wGBFW+gZLGk2QORf1qUbQsbchojl85FoLcE72gdmz9GpTgoc14qvSVB97jP3Ol2WRr0Zb1/X1lahLeFBU8MAMW+9UJA+wUnBj5lGFuRKoUOjvyreDcWS8ScAcdp9zD0ai0RiNTY7tRHA3J2K8KWWl3YnlFVmva5xCxmxpDi6RUHedoBl3otVejtXWfKx3FoWnNdU4XVelm5EUMx+0CSbFIcwtFNVQu6rLtTZ11ZI/3YVVFyTj0cN1taG6cbm5oUZs/WdT2jBd4FhRwrMVAzXaWiO2pICIFVkpoK9haqIWb7xhOt75qmvizuumI7orsthV1yrfSrcRZ5bacXC6HnvHVX4JaDvXAJdkvIBpU2X1uwqnVjbNDKvwVsKeDwXPBefFbyeU94PhdkKme/F0Xo6AMKIXCgFEmcAD+TcTrxwlxR93JVDwVCw6ztUnvl63Z6HCUiD29saP3jHGb6ErmCx+7tatmHtRzOAhyqDaMecrZDjeOa0qfzwzLk458C9xcMV5KVb5Rg5+gR+AgJuYnNwW6oRn/NlxKhx5wrkcPOvdoIU/LoVkdGzMuCpxXi6kggztIBwpbxov8DlmZeMHL+x215Wv7P2ss8SxySRc1nDX4vbb74gf+IE/Gz/0Q385/of/4a/Eu971bp9S9tRTT7ms7EfBuDj5owz42SioyoAfZeaKw5/Z3fhRvj4dgB/wxZkQmT6KOs/ki/lF6+ttKRf/SVb5fcIVbZHVCRh+7MORmx7l0Ba0QpwoEolf1w2pKC3ujW/qVFfSJy8OQBuXgcMyxdV1+Fwn9s9MqSD08sI7G0k7KBz6hrj8LUAacoW2gIKH3Qoj/+OP/6332rp1d0SOjzH5DPICjFQV2jeGJCz+U4FskJHvIEKIAE2XhoOmhXWYgsFW+haTs0Ao4dAwOQJTDU5CAee1towH2zqlMUE8EhwVERGWrJTMmFnrPfnYEqF4ApQIryP+sbjaUpaGvDb1zJlTcffdd8ToKGOwEG0v7v38Z5TPzThyzcEYG1elK02ICcKgu8ZdM0qTbWlxHj7Qz4BmmXcqs9wF+HlxgIiNU5cnmajLh+VK3LxTxMax0mSDnoaE+taGniQo3ZUuR+MAfDa13rt3hPkKND6VjR4PhDdnyKPVy9sKFqeUoTRRj6Ti7COAq/QzcdGD50KIeQwz+YwufBot+U4hqZp0rWcdKA7VxxC7rVEWOUIw78IKlH6sncbabksx2JSyNlbbjAlp0aNqdCMK0xCD7KwPxcrqSKy2m3HwwN4Ya7JMizQrUEKmNCXrvBhf1CnloLGTPDTDN/3Gm/nOa97nM1D8SphBuJjfVwckDsAO+LJwNMOj7vIZpiwPh74SKMIAIQAghIvgg3kiyHnPngs4BMo2Q+Ub5aMwX9oF73Y+cyV+rnTz4keeYcilW9tx8p38rbhIIPCe74hrJ20wru93VXjKzhvSAEr4wWfuCe/JphWUvJZ4XwwyHGVOAUseaVnr6y1PzmUfi3Z7Xe+GY3x82jhEmeBK+u973/ssdL/ru74r81PFwbwDzmagK521+YP5ZkOYT37yk96d8mMf+1jcf/8D+oZdJNm7oh4cH8zRyp/85Kfi85+/V+/v91aujC/DJ1HIPv7xj8cHP/hBX4kHXks3PjtUsr006dC1zgmO4PU3fuM34p/8k3/ijbOKksC49d/8m3/T95xV8E//v/8sjh07Hg88+GAclyJy+x13mJ9t02qlBLi3Qt4bG4pjUUaY8LF/gmXCKjt1KFzR0+gVECo3yiKKDflB6cKv4A9X6na3wvCmBHhPjL4rpt/ZqKxzIQrEmbj8o5GJyHQHgvJM5BRulB9yhxmw/3bDh6UwoUlW2Ka0HFmTFtSMV+h9HkqBRYdmmdolcZKk09om5hSgKAQ5Ga7kqe9ImwqgK4VuV09Skz9LJ4ZEyNMzrNOuxanjJ7xb25NPPh5PPfFY3H/fZ+P0qWPRqA/FvtlpaW1q4Kp8a4sIlUoJKTt2leUVCNpMF0ECVmjsVXYuE8hzQhKYGee2y8ZPGIfblP0tXI7Wx70taLPO0hwJdPnDZBVUcSgmJqWp5AnydP1xSxg5914IT8Qtb7T9XPqH5k9vCBYEFgDYc8L6z7M06BE1bOqNN/qGrvoudLK56rO6WcO+NSQmNiylYAQrPBVCuuWzEIWxKz6RA2d9b8S6wreF156scJRBWQYS8qzX7rVU9916HFDdjUjj34LGyIhd1i+OZ98rDZxe2cHECQpk48w8FMjw5Xrhu/+eADpDsEJ3qWgjlLJ7NSFxy5WwVwKEh7YLmKZFA8QHw0bA7N2717OnEeL4lzQGraQChdk6HoUt70saxM3XnvClK+Ec30D98mwh7XT0Hn6l9l4XjXn/C9EZvXZdummxqB3OH/pCuomPCuTvPFX5Km4wr5cL5n8qUgqo/J6KQPFA6cEh1BmCy/D99ICSL57BH8MW4Ii5BzleftLvSxnobqfrnfix0q+77vrYt2+/u8KPi1eyLTVbRK+ttaRozXipGhY379jFEiHOGRAIRwQj6Rw5csRpMTZexsWpX8akC06YNc8W1D0J3ZIXtuVFkSBuBO3v/M7vxFqrpXztE43Mmi5VMjt6CbfBRWey3Ib4Ec/DMgzoOVV4vTPPgENUeCp0R97Z2c6xyt+4Fuykud0Gw8zOxmJjYheOKQMqNq/khASKLOaMgBXqEykwXh+awsYXhJJ2LC5dG+GAiTzGdDhkqUuQsytWWoESCCOcZiRhpPe4el3XGl0y/e4dL/USculW9t7TFqTKj7uY0ZzIVzozIRE/QnWERqCfswuRKMS4tL6p8UnlYSsekob3wP33xoMPyj3wOQnv9ZiQJT4hLW5MVuG4wtUbbETB1pATsoDHXT6JFacrNlGlm8yEsWUE+RZC8gqgENalXCFw/SnfwoNxjUIBbjmgBrxKkHusTGGqIQZEZApQhHTG4TjdiBzQuKIt0OW+4SGLXF2Qljeu6/r3Vc8gMw/ESUFO/N3uWnS6K9HpLUnxW5YwX9EX7Fa27h3LGEvP8+kVB70aStrGse4972GzLQ/FXetFW2E7XfKi8CPdWJNgWeuqMW7W47rZCSkwwj04Ed7ZTWrTBQZPWE0pdCgndONeJee4/+PpYtDH8YXuvyswKvuMrAhQLDXOHICp0v3N8jAY6+VCoTmUBGNUeIWJum3LwfwRTFh2WGWEx598lPvteOSoF67EQRieCVNql3wnjacFVvKPsMI6ZPfEtdVVh6FbfjXW4iPtT8WPnv47MfzkrTH8uBRJueHHJ+OvnPrL8YmNT8Ti1nI88cQTFojEP0gbphVdSe8pCUOEJOSNBVzyTF4vH/R1xV8K3yU5ldrP9LzBHy3s9QLhW3BUcFPwhENIggPyjiVejiblnfGmKwKVraBRojjl7C1veUvcfffdMnSe9DuEPMKVDaiwnr/pm74p3vGOd/hb6o48gF92pfyar/ma+IZv+Ib4uq/7OtMMm1cRF2mznfSb3vQmp1MA3BR6ALdAKQNxg3dWMbz73e/2Uc2DQr+Uwd/IMUxCNz4dRzXV7VhDRp8w5x5AXPUNQB5QKqA/ZvDTg0I+BnFXwu5GGN7yzOxk4MgptlzNbtZKqwRjZpKlkEK6iBirNdduo80SSG/0DVathbkEd3bFoiVBkAorQT4yJEE+NKn7CYXlHGtZ7wqHgE5moobDBiYIbhGyJ2BJcDF+68Mm5A+BZ5wScsoHTpEgoXx0Zp2lT6rvbqcbhw4ciHe9/Wtj/+zeWFw4Fytr5+PW264ToXxNXH/9NdLGh+K6m26KsYlJEUU3FhZXshG58dRELBJ+vSQMSRM7iMnEQpmFC+PoMqEQbWFcxvFFAF/WUpOut/okL85HfsvyrnqDRiGlAiXMwplGjhBO5oNDqPdE6bSZjV4e95cbzJQ5CP25CHbVu44EtsdQezkGrmpROigKpLWq98xvWIz17kK0Ooux2lqIldZiSDzHcE0KABMQZcEjYOtuMFtiLvPKv+JXPMsdNcCRXtSHW6qruVjqno6TwujJjXqsbY7EnnovpsR0G/QWgHPjXY1X17RashFmXcCgFEyZ3J446AafNAu+Cr7BSWHOxRW4mN+LQanD4nYLMHaIdQJe3JWrMrOV8B/+4R/Gr/7qr3o74H/xL/6FLSRmQl8uuD5ox3LZO5I4R4jCTBESv/iLvxjz8/N+R3j8uQKEK0IbyLrNOuPetM974tUz/jwrMrXvBXfz/ut//a/jt3/7t33e/7//9/8+Hn3sMX03Eo93Hot3HP+BeM+x747/99I/F0E/S6UnmWy24pcW/1V8wzPfGF93/Oti6Zr5WF1diyWYfiU8yQd5xvIHfvzHfyJ+6Rd/yX6lLD3xoCKgLguUNsHJnw0a8TtPaBMzRtk5cuS6uOaaa2NmZq/DIOwQ0uAPgVRoteCo5BEgP+C25I165vnZZ5+ND3zgA+4WZ8b7P//n/9xXurmJF8uarnLmL2Cxo3DRNc/ZDwh+hkPe9ra32fJGoNPtDt1gjaPYlDwB5b7UJ/gByAsOIAyOPJJX0sV6pl4LbeDPfZbRH4k39WJJuFDAGB2fUCIoUdCF6kB1RpqlPpgDwTwBgDIyDEC8vCu4KXjbjSAZPBJNWcejnC0tATu0MRKt9jkzcndZyyIUZ5aY70R7YyFWO6djrX0m1jvzYvhriqIwP1UU++xusghfTBaGK4elLHGD6JUApxFIQ8fpeXhLFr2+YR90qrnurvkpMX6sYSFWvopFeVA7VQAmfjAOKpJVejhVMHlUxW7JeuupImEHNfk1OiKYlhiVhNgeNYLXvfZN8YY3vDHuvutuCfCbRKCHY3LqQDSae1SZjajVx2JMxDA+1hQTolsY4lFkipz0PGMUy1HCCb2Fxuyu/L68uCwgPIQI8STxZjnKNYGEpdiAVxAjfJEHtBPKbwC/KEkjMMgxW+4NN4xutNbnZS0v6Y4u8DVPePN2rls5c73dZeWAMkFB9FeWpq23W7K+ZGl32SVO1nPIEhteibYENRZ6Tfxya4iudHoDqJ8xKQfCe5fhGSkSw23RBeHZ7W/dY1jgsCfloitHepSErVWbUr6GpCR1FU9vSApeZ18sn1qLUeFgz8xobDTHhQ8UGfKIVQeuqzoXTsBXaeA0QupihKNEwYWuKGJ6rXpLPBtlxneO3RaBwPfbDVhXzy+ownHl3U6h4vByJf3yfXl/KeDdoHshuNxwXyowH4UJokpJbtPLMX/913/dTPQ973lPfOd3fmf8yT/5J73u+MzZc/HQw4/ImoEJCxfCNWOVdggf+dEljT89JTzbirRwgghQxClTWCB893d/t4UAzyhlRTFz2Cp+T4aCOKtvSy+MmrbTxZ+wdI+X78+fn49/9s9+Mfbtk/L+7vfELbfcFt/8Ld8ad6nN//7y78dbjn17PNj+uDIyLyfeRQZoTqBgwD3ceiS+/ug3x4fGP+h05ualrMry457xYfcGKX9rEvRYhCj1GA3KiN6RX+gA2iBCkoFmMr+ERXhUJKTkoGfxF/EVetN6UtYXF9dkHR+VYHw47rvvkTj23Ok4c2o+zpyej7NnzsW5M2ettLAvBs7xKXqRbjSk3LOBEltHs0afjXawnKHRnoQaeSE8FvM3f/M3u56pD+r6B37gB2xhI7zp8gb4bpAWcSgTjK/T/Y5QZJjknnvucZ2i9JT2UID0yrcFSpjix+Ogg1Hm8lWMmOpZfIrtnLERvH+6DLujy2sxJXK4dqIhI0LBSEu42BJtj4j3lyEdIiVNcMFKiRNSOKhTDyMLed4yeBeDcISwxLrlTGW6y5mNDLNWpRdCVFkRJHS50hXr8XQJcSy31GiopAyYvwp8w8eVP/hUTHjnM+JcDVQ/NGwaY55zTRdJ9XOtKqPKqW+dJ6VX/ahg4qR2Ny0oBKq8YRFUyEqtyXKd2Tsd1xw5HDfdeFPceMPNceDAkZieOSBBvk/aJmceS5DX2Dd9zJqbo3VESk5p0iBpcNutXn4wd3CXCV4+JJ7yoyRixa0y5NXeRO//fnQGCJuMoUKHAEECQSsPEobMJ4BZEM7d5qonb8qjOqPXAWv61OkT8cCD98lq+WR86lOfkcXymPdeJn4mltz7hc/HRz/20fjUpz8ZTz71ZCwszlkRMC14fJz17O04dvxE3PeFL8bHP/aZ+Oxn7ovnnjtupgEzIX9mSFKGmOT01NNPxWc++7n46Ec/Fp/+9GcctrXakoKneqchnjgjZvVYfO7jD8Uj9z4csd6KvWJEHITAjHfy98UvPhgf+tAHpfnfJ2Z2KhmSCg8qcPQcnDxxMp54/Ml4+KFHXa6HvvhwPPHEk7YysDyh07OV9UC3IafcwYiwQs0IlfGCWhgx/sz4pavwQYXjynIerCHWx1J3fJP0T/1R9j69vhDwbWFgX1ko9Mfkp3nRxcds9dx2223xute9zicCco9w98RKyie6Zwz1gx/8kI/6vU/4/NznPy9cPqQ4FoUPBJPoUDEzgerjn4DhP2RrDeuNbl7qgG5v2tC8hOT73/8B1dmj8bCUhU996lNeE/2MrMZWKyd4ER/d5ufOnY977/2CJ18R5+fvvTfe975fVx2fSTp56KH4pL6nnukppHv/1KnTcXT4mfjeU38hljePqnIX5VDUlcHSpItLdNi11HZ+6LkfjicbLOE677Fh8vh5pU8e6IbuDzmozuGkymd/jgYRgbK8VkxUISsa4bESTvA0vDqddswvzNnKhGb5ssbwku4wHNj3AkOD9gxfa9CVrDbniKtkUNDGxqVgqw3STU73NuPXRRmlrrGosU7pOr/zzjvjta99rU9fhJYJx6YpdG+z4x4Of4Q39M9wCz0B73//+23VIvTpskaIM1G4pAEdEVdpG/gxZk6aCHvipIzFMgYubDvJFz0vwN56VjiCUBJaf0e8b0V02ZChM1VPI04fEZFphlHH0ntS0iAPUyo/dOVdBaWwpAI5mPbug5Ef+4m//l6sHqwYz87GSpGGaGtFOBD6hJsLrUVryyBGiGTs1rjjJyJilmASL56yNP2ORwSTQ/HkCslrNoBkgvLgU2AAr6WCM0w6AOLgzgKE+tIzvQid9W7Mq/ER2cTUWOw7OBu1Jl2IIxLW4x4PbzSw3ionAizWAMLZY/JVAyz5Gkw3G0X/+YoApcaZzkcgo8n4+nFmOB8KUvl4uMMfSq1QWSFOGgRVw1AGE+BowFtMPJPV7KVeqgN2sMOaelyC7lOfkLD+0GclYJ+MtoTmzMx0HDh4KL74wCMScJ+Mj3304/Hss8+o/oek7EzG5PSEh0rANONL7c56PHj/Qwr3qfjIH34yThw/KQ13zJNTZvawLpzxdFksoqledys+85l7zZg/JiHx1NNPxOTkRMxM743J8Rlhuhb33v9gfPQjH49PfOSTcfr8XNx2w01x8/XXKw4xA9ESk2o+8tGPxn/8j//RAhyGwaYW1AG0ui5GQ3ceM2XpEqTbkHFBmBgNFcuidOPxjpm4dCvS7YowwZrAwXgAuoRhWjBqhDddwSfEvPiWwz1Im7ObCe/tMYUTgHojT9Dki0Gp48uln8sNd0VQ0Y+7pQXgDGXplltuNbMrZaFbFZzD/LFkCM/46j/6R//I34NnxjVRmMwk5fgGuqQLHaWJekMpAncI8b/+1/+6Z1gzSYp6+Pt//+/bQiQOBD5n/FNm4kJQkCYMnzr+8Ic/bJqgLgj78z//8x6jJT26g3lPfdKTQB019jTiL7R/JJ7rSkmE1VM9Ox2w815BmYfysdVPxJ/d/2fj0QceNT0wafbo0aOmHYTZbbfdKqv/m7bxCGQbTci6k1M79rMFft6XXiV4Dzx1aXlRyvYpfbMZe2R8XHvkoHB0KBq1IeG+qXqYslEC++GAponJcc/v+Q+/8R8d37ve9S4LJtZxMzeAyWtY5AhtuukLHSGcC+/AcOHK+DZtjDpG2FIf4I9vCAt9UO/QBe9+5Vd+xWPrHOIEnVAfDGvQzr7lW77FuLnpppvi1a9+temBMOSJ9ohywTPtjPZF2He9652Ol2Vrf+7P/TmV+4jzCu0U3PJN8t6sonXh79z8SuyVcjPFIVUKNxz0jMAnsciFWylCrlrjOWmaic0oHc89d8x5g85ekjb2RwgW5HRT9CdVpPWGo7sV646dxWDkrGHGcregg1x15ZlvwC/0yRXr1U4Y5J0tRZi7+4kHEZbvEofpnwpDaVH5/eAVoDKKw7eIOoKwhGR5cTlWlpZFpHUR/lTs2Tetl3TTSPEYlqY4wgQ6uuekrKABqPw5Bp9xE6P/7MhjNr5yPwg7n18UlJY/qeLul5U0kkgTEjd+bUcdpcKTb8UIjAO9kmMs3/tBq9FjhecBKtJ8ZUmvuys9JLT3qeFPxUP3PxW333GrLK7XxV133+nY9u09IEG9IQH2tLTxG+P1enfrrTdZAeopbitkyg8WAsx1daUd584uxt13vire+MY3utE2m+OiF5Z8IOhYCiKmcOCImcDZc6fjDW98fbz6nlfHoYOHZV1MxOTYdIw0xmJxYTWefPQpWeGyFkbH5C/la9/eqKlgMCAENkz727/92+M1sh7GqvEzNPr777sv/vN//s+2IrAi3/TmN9u6YCwPQCDD3BEiN954o8MxcxYGx0QcjoUlPo+5Kj0Yx2c/+1l/ByPjyNjXvOY1XkKDMIPxwXDKMZseC67qBYb4QvQw+I77Fwo7CJcb7koAi4X8lzxTJvDze7/3+xLoH7LiAtPlPcydOi/5gKEzrvod3/EdFqLgHVxhrYELhChXxtjB55//83/eTJ9uTaw6xt3/zJ/5Mw7H8y/8wi+4ixdcv/Wtb3WdoADQbQttEQe9Jwh6LMh3vvOdtjJR4FjS9P3f//3OA2n+2q/9WvzVv/pX44//8T/u54VDc/E/nftp57vfli7igHKFBUkXxp1bPxffvvfb4uQXThlHTP6ipwI6+IM/+APT/Td90zdaUIAr8yThqQjrBO7zmXdu1jRanhUOvoMgXJif0/tNle2QhA3b3K5JUV2O1tqiFIfFWF6akzV8Xu103WdJbGCNNkfjNyWAUZQ4Wvn+Bx5wzxfKBvjF2obmAdoLdY7ggpZRfFGawDUKFWHpIuc7lKGHH37Y7Q5H/LQDBDffEidKDV3sbERDvCgIDJ28/vWv37a2UaapM957G17RCUvTUIp4xzP1zPg7hsLv/u7vpCBX/QJlLT/KhHGHE+rAXld4m19aiwnVxbgUGla+DIvfGcFyxrhRX30nB5AXaINlbvAX8AH0TabdByqtsOExmo5P0GKDlu5GCgKWo3FwB13pIFMo8Gx1rD82HWlgxUv4W8DoLZZ7buCCY4JIEraRiiCEuI3YrAjeZfeSn6rrxeFS7zIetFvusBq7EjKrfoe2heZqpYIlWkqfGdApsKlYBCcNqVIKyJ4rHAXh+eltE9KA+/KhxFU9DoB8L0jD+FJZ8MKfpXV0IaIFQ91MImNzHH2m98o/Tl/kfujDMTk1KWHO2CRa9ViMT4xHc5RhhRF3xzWFKxjQXjHtSTFvJj721DCw6ssvGcGMmRr54QSlSTkEG0KNU4ggKyYgZlg2ypDQU/qkuWdG1vgEy1Oa0WoTo8JJ6NNTAnM+feqkLP4vxMrykrtTSQdBQnm50rtAuqR1VNYgAgcGgBAq2+/SOGfFaG6R5o8AhmHAiGAsNFryBSOGsbCmlLgKo4DOYXAwF8IekvCBqdF9CIMjbvBd8mDcC9KyGlTELg5Z1xfW68XgcsJ8WUD+lWfTlBxlhZF/93d/l2cpg0/wipWFwILRl/FPrjBtLGoceEFxAm/gmfgQvigCMGosPPANfvge/JeygW/iot7AMY5uXQQR8QGEJX3qGiWNHcpIF8WAdIiDdKibpLlc70z9/sv5X6IJpHDO5nDh/U7Hu0qIe9BVBt7/cup/N+0xfEQ+SR+BRZn8kcoLDNYXipL+93lLyhaFFs1XtGZLXAbE8vKarNNV552zsifUXliNuSFevLRw1rtObvQ6ojfxVOau9MSX2cCqLT6n9vkX/8Kfjx/9kR+Jd7/7XZ5dzozvd77zXVZuyC94H6RP8AL+UJJQTFDGcCgolA3c8Z5Z4yhNOMJRx8QHX+XdN37jN1r5KpY5it0f+2N/zLiChr7t277Nwp/yA0XZxp/0SB+L/Yd/+Ifl/1o9vyH+wT/4BeH22u169VJAfU/et9sX/FmoZq7NWKPmKmsrbL5DFvET3hUo5ULWBzjIh2xb0AlXzweo8rhbQaUGKTDUjgR2Cm6EAVbdpqg4T/pmTFBIsPCT8BiG0Jixnl3SWDOQKIKcpUS25KvlR1mJcgRBmCqtPD4Sxw/kVmEGYLBRDEIhigJUWUYup/wxw5y1hdwz65vJKa5AvXbjIpiVh8wD6XqcSi0XPLiHnbwQpYH36V5a2E7weWBc6I9aIt8s0QNz1J3PURcDYBa714YL5z60RI4+dyZ/UD+EyY0SROIm6GwM2TaqeqmGUBh7y+4+mA4WJ/WuLyocOA5u9a/s0ewdlBTWTEo/XucOV6QPIwOHiptVDawPH6rH8qqUxR6ZqEdzbNyChMksTz35RDz2+KMS9C3XWWmE2zShdHmmW5dxVxgEwoLlhgANHqa4TwoJgpz3WIv0DAC8K4why5LxFYfAZyyXsUDGyrmHqcDgGF9DaSnfveRUUcr8EkEpRxm3/NqvfWd867d+q3srENBlSIJuazO8CsAdCg5MvQhr6gKlCSi0wvfgC2ENcyY9XMF9KZ+VNClt+CNowDnKVAnrXh1ZrQh64iQMlmH5fidQj4T7/zA7vVQSZJ+k33cFyjPvixCv3Ifn32+mT34oRyk75QZKNIPl0VN11Xvhohgx5jsVbsA3XfTnzs7RVJ3G3j0IXsLRlsWHux2HoRuaiW20Rx9GZf7aidbqcnzd170zvud7/i/xtre9Nd761rfEO2TdUn833niDh4E8tqz0UunMds8QF5Yy4RHUb3/729wFTxuivU9Iyb/rrjslpN+seL8m3iLBffDAAff6wVsOHz4Ub1Ya73wnPRSvd1pcEcz1ek1C/3YL+3vueXXyIqXLIU9HjlwTX/ee98Q7pRi85jX3SGm7Sfl/j9sp8zH+0l/6S+49A8ATOLoQr0BWFkONo+JV9Ey2PdlS3vSy6sIhTV5LXj7jGedbcDDk9gxA+0bKLgbKq0Ik5XoPdK8rZpwVocZuXBICEhImLv1oILZmEeBVV7yiMW55x+QEkG8hXrUKCwhahCfQyUlBgFDxI0xhh6XCsrs97438ATcIO8Pzmm7/OsvRpOki1JUVxa78SQEZGhFTEC0z69ppb+eBZwgBYaE8Gx8ZP3GWxlfSL+kCO/N0NYEU7PQv5x0gxIVfNeLttdp6Jt9sbjOsOmNFQEPKixUYFYPlZuS1Xs1QpqeEYROsSYSrgvlsc68bV7mpN4YnqBe2p0UJIC6GIsAtuKaeyRc9AjQm1oJ35fCDXwFMdFtfX0umIxyDV++8J9qhR8CzTpnMJMFO93q9ORpvf8fb4rbbb4mV1aX44Ic+GOfm56hG5x/rkCvMCEaKMGbMrViG+LnRK222BOXKM4IG5oJQJnypL+IhPvJZGDLhiQerg/B0IX9CFildiAgSuguxwpoSOHxDHjxGrnjo/kdQ7Rag7OSfclBuhDBdqCgxCEiGHuhm/dN/+k+bwSLIwTXf4YDSJpInsLJACqUc7xHeQPKCVJAAwhU8Ea58z3fUCdedQJ0QpnxXnom7pFnSLWlt55OmnE0nry/kkl31rziSbOtS71qQgx9oESBN8gKU9JwmUCzB8qxy2gnwI49Y+EwcPC26nBiflBDfm3Tb7UWvrXYj5Zj9NM7PLcbRY6fj+IkzsbS8ovZJWyCmrTh9+kSsrixKaebUQLXbsvyyUspRBriHf+TSLNVHtSqHZ+LhPX48E56hVOJOvkdbr751nEKK/HjvuBUf78uKEpZ+9cQL/J3SRClAsBOe75I/EG9+h+LOVR68MEAHdKkXegBf0An1nfjM9MH9GPSrd+zshh+83ium6AlR2OwZ0RfC9+C1xM1zoSMjY5fCsPDv9cl5wpWcGG7u9SvEikkzdm6m5z1/GTNnzTFCBOSDfyoAgoDpgxzGDnE5axGrUaiy4PEBHKxBZsa7rH9vECICSgIpFXlpZBKmuALkygJYSXFPVzqMiCCrK2vRXu9IiImxS3hAXBZkyj+HxbAsislhKrFjcgw74gd4vJj/1YES7/PjJl+pZKhxgkMpQCzz6krZQvjmUq/laK0vxdLqnK4rsSatncbebW/ExOh0zM4ciLHmlJiDI7RVTrX4CFSlu7a24obLMYZgHgZMI0Joo7Cxv3uvI226JgtofI937mNsG5xuM1JFSINgWIMdoLLnI2fPuvYrPCeNsO4/GxG76K2pftaqpT3U/Zvf/CZ3sR09dizu/cL9Hsey0lE1MtIsDRphi6VCnokPPJKPMl7JrGWELnSIEC5dww6jsPjjipLApEcENZYE43xYiIwXM6b3y7/8yx7z/exnPhMLYugFaBukRx75XhFVbxIK3WQdv3wA/IAThCM4wAL+T//pP8Vzz+XYOPgAF1iD4IGuU/BccAeUGcyEZ8IbY9sIfcIUIG6UBRzf8Q6c7QTS4z35KmngyB9+KBVYkMxdQKHA8meCFu9KOOoXOiBN7vF3s6pYm+9LNZQrUPxxhBsU4tX9xPCky8o4PVfKDm6odyXktMh3OspBRNmbgHMbE6+DPDxJUzhbmF/w9c47b4t9+/c6oRUJZaxwlOMTJ0/FH37k4/Gxj31a7eBsnDm3HP/pdz4Qn/zkvfHc0RMW3HUJ2NXl+Th7+licOXVUcZ6XoGcym/CGcBvEK3mtwPnVM2G4B288c4VH4O/3lStlIyx1VSZ5UjaeKZNeOj3ohrC0K8LRPrIXMGEwLsD5q8KDU+qyhCFtwPmirSksPAXhj+09Jj/wve6yEp/4iLR/okaQlzTIo2lDV1oo3rbEBZTB4TLoroRhloCx4Qprv2GyI2bgqly6SjdAhJ4VEGHCiWXempMjTNG+hBKQYidGjIXOWt7cWlWWE10qCPIt1mCzBWyewtVDiKMQ+CQ0rMp+JWdsIPrysMpkLuJhnTv5ZsID51pDjAgWrEu9SMKAINE+yXtJk4bl3gU0PxzlSC2wALc8Fz8T01Wo9MF4uO4sM3m0ALcVLqbLZiy+qh5UF6wNZ/6CT5HTOwRq3Vvbqg6GxlSXrC8fl/DF5VpzUbdxAWRDoStdAgyBJ5yxGUXu2c7wyZg03ulojnA0IMqQ6pWlel6myCRHZrXSwOqKQ5aqnJqLwqlRqzGxJpY0wCnCm7QdtxS+umhjamLSDZw1uGYGyhNddndKaNx0083x0COPxaOPPW5hvc0wqivxkm+ei6VIQwVgBA4rB2J5RhjBYPAHCnMq8RkUlmcmMLGeljFAxhvZqYquX6xyJsLRxTv4fYnDLmMyPL8+rwLRXCXYzq8c+aermDFLBBTKy+/93u95NnHZqxtc0J1dgLLT5c5yMTYDYQwbIY4lX4C4AcpNeKCkCeDP/TaDrp6BEq7gljpgXBr8k7/77rvPFjLDJigJJewgjosQqBhY35GVch28JzgOAV4cz3qPwEWAky5lRnGBJmb27HleXgFnA2dg6ALjJxVQhBDWODPMoVlmo6sIHvNeWpqzW1ycj1Onz8RTzzwnQf+aeMOb3hb3vObNosuvE3KaMTcn5X1pWbTNmLn4gb5dX1sUv1tVm2KviwrP4FT5KrgpeS1AvZgvVvVDGO7Bnb9T2OI3+C28YjusnIW1nvWvn24VvrSVkob9q/yUffJL+KLk4cf70qYB3qd/Vhr8olljbwGZmNR14enGvehJ2fB+GYJSN8aDnr2sTeC8VPHuZpCshfmKIcKgh0Y9/q1iGSe5q5kKrUKmVVUdwiFhoip0BFaC9IVQJITQ1YoQoPszhSGCMy1gBI8EuOLI7vsUvFic2YoS4SaTvH0eFKQXoKJt6SPMiFMWK8MBdQlzZqwTL0Ki2+64u4pyeKZ3fm6gYreFuEkD4s1u150OMLHmXXW9WrAzPp6T+OkK73pHtHRsqcv+5ptDdFvLDaWmD0MbbUr4NiZF4FMSqeMxvNXUVUKsnlutsr0rXdsIcDpVKDu78bEMDys8u+KxmpvephZBPtaYUj3LAu+qjkUnOJYdEh9KIL0vDZbxuedDDVF+rALwyUfCJ130HPxi2vL6cVmyyu+kLHaGAWBsTMijyY7Komfv57e97e2xutIKlswhMKgngHrgHrwgfBDOCNYivHFgrtQXWj7WJkuocIP1aKag+8IskklsWUFgshdjh0zgYeMMLHS63JnMxbnPhCu0kDSkPImZ9Onj5Q3goZSbvDPJ6U/8iT9hfDIbnHK6rBJejFkyoYl3gHFc4Q/LGAWHe8ZYEazUBc9Y6GV9MtY/fqTDhCzGJ4mDOmHCFHVJvMXxLZOrCm6JlzBYbFjiCHHqCSsdBSMF4h7vOMY4OnFgcX3X9PfQjNIVQV1c8RsU3MVhrFX3Xzv6HqdHPlAqiyKHsoeCocRMR1xJN+eU9HFEWyYv3Mtb/puOh/eMVQ8P05sgQby+JKV0OZZXF2JhaT5WJOyZh/S2d7wr3vo174jXv+HN8W3f9t1x6OD1Ctc17ukd5cTKIfEAb7MsPkuPqiLfzgMUT94L4O+MVNDP54X3hCtu8Bko8RG2CHEcUFqA60714jDlHeF0Lam71wBQvISHhwEl/AXpVH4J4iz6pi7+AR/rYniqQrO0hNMTtwrjNOUG8098xM1zeZ/f7U4YNoOXhVUbxoqVq+meafwqJF2rzCHASvP2nRbCnKaFEKbQlZanW4QDTN1O3zEbM7uYZDG7K17fqHUgfLwUDG6uDxkzMeFXxO8u1osgv7gC5T1xc0Rqt9uSQKM7DSJmbJS9yRknZhb7iideFc0wAQLBKV6uyrOXoLkXgjJkGqRpgqwqHShpl/dfHpS4qscBUJZEpLm5is8kZzUAjRXBPSzLuSb8ie4xdgvzoCwibwnV8RiVAG7Wp1S3srbZLx1FS0pWszFqQU7YZoPd2baivU73ujRcxqux6kUHKHmxSS+NBPSmcNkTHiqrnB4c6Rf+hnjBI5MMUQBSUaDbme16JeyNW1YRwLz5TmkrfboFJ8WEx2TJb6l+GsJxTf77pmfi7WKSr7r7Vd7ohbXf4J+6ow4BnpmMhXBB4MAYEdrgEgavTFmgsIEL3bEII8KXeoRhcN+WVVTqmCvflDXopIeFwHdYmwgqwnniYPV9AdIt3bnFFf/B55cLkJ/B9gA+WGL2Ld/yrfEX/+JfjL/21/6aZxN/7/d+r2cagwdww3fgiWcUHZZ+sbyMdeHgmN4RhB518RM/8RPxoz/6oxayWKDghx6OX/u1X7OAB1CQGLpgclbBJ+n81E/9VPzIj/zINu6YdEjPwPd93/d5eVJZFkh8KFiUgzhZjsbOdADl+3t7/05fMA8I5+3n4jf4jCsCXtcfnv4LViaJn4mA3/M93+O10j/zMz/jZXPkDyUOHkM+KC/O/h47zl6hYkSAB/AEnc7O7tX9kuh3zjPRMUTEPKX4rMeEhPwb3/LWGJfSM8i19u8/pNZWi9OnzqgeoFtlUjyBSaUcPby+tirLXHQtfJIfXOalLwypQ/BjelZdFvovdcswkctEvvUd7/m2OHeZ64o/zuVVvCWsgbBVmmXM221M5Sft7e/1Lf58C92UfOHPfUaV9Jp5TZ6rT6KucKSLkTYIhMdxBDVXelSIHygcu19H2duwm2FYzdIENSQTSSJXwhrqFWKFIJYlIQxzt7UxW3hcmdjQ21iOdm8uWhsL0d5aknBZi6GRrsfSxcKFybrkdNU9KwtxvDkbE/VrYqJ2WFbeQVmM+2K0tleW2bTCjVtgIAD0oV1BLNpr31H5lVNecexGN1aflWU37bwNS3iMjDZibO+EriPuvjp/So1kXsKvq3cSZEPD7MiktFSurREJneGcjUvqNTWK4SFOM8/KTYLgSn4g9uKS6AvBDLqLwfY7JpQp/3moSJ8xZlxVOUlbNcNEMh9hKuE4WhuL8dpkjI3MxOiwLNEh4W/4QIyOHIrmyEERtPAoy5tNWDgpiT30UWo8qUSCFkVtOOjKbkSnt5Jpqn42exLYqoPx0X0x1pxWRoc9mQY112vucSr6ublT8dyxp1JYuUTkky5xNY4NYW5TFroUhm6vG6dOM0P8WFUecCU8i3rWO5yHzv7eypN8eL8hhrOpOPWx/BQPGrZoj2jf8baviVtvuVkNGAZFvTD8w1ge3w7FjTfcFDfdeLOfv3DvfbIk0zJ07tToGc9kGRNdoAhirEEYEzgvFhKKQGEqOBgJy56wugDe4YdwQllAeGD5baejK2G4whhKXRYHQxp8fqmhlOPFHODuV75R3u0nR714lYFc2dyJOvZkRYbKVEco6RySxPteZyVWl07F8uLRWJx7JlYXj0Vn9XSsL5+I1vLJWF44HovzJ6Vbt6PdWvPSUOqg2+uYVsAbSgSCmu7q++5j57TPe6z+mWeejoce+qLw35YSOOow73vf++Lf/tt/6/F8eg4QpMz2pq5R6Kg3FDfi4vnQ2uG4p3FPCmWGdYsbFNrtym/nO31zS+2WGD075vXWpXudNFD2mDzJrnInpGyen5v3Vq7zC4uxsLgcqyprW3TT7vRibY3luBELC8vx7LPH4vEnnhYOwGfNOFhbWZQwZ8tY1vNPiZcyV2NG1dGIE8dP59CTyE3NxVLo9JlT4g8R1994o/i16kDtj+2MLZiYDLPFxDdWXpwTna/rHcJQ9VnRJ/fwcJGmIHkOUOjCNKJ6KV3yfFPeATz348rw1CPPONpeeQcUgVni2NkmTH/V9yjJDBEqsMMTFtgOS1qSL1sYJdCqDBnmH3TbvRhBhiieTeiVnlnkiXiD45UC4Dy4qNmLWJSEksZuhpG/95M/8l6Igi5uBItnQVPRFdKFPjd272U9XCx1hROlu7udMW59xzhuLn/KaxJPVk7ObgfxDcVDV6qITn45XiqBDwM3gOVkKiV98lKufX85GAzedIkTt/M2oufU0AjWEbPuqiF128qjrE6fo8kSuC1pvkPj+o6wlENKiBoNDcn5VsS80z9S2AH4FZewjasqfLkW6JcFoIz9svSJmu94n/cQG1YvD8Yh+K8Eme4USoyULnCULBxmuRo1SREnvSrUD/XBlo4wDibPsA3mo48+bOtmamo6Zvfsj+mp2djobInxPRMPPvhQTE9OWbmDcbG389FjR8W0TivuDVunWBOPPPqIBN5jimMiGk2FbbXj7LnzEpzPiqHNKT857so2qQ/c/6CYz2nFSRfpXgtWNrKQ7h4PP/p4PPzIIzE/dz6OHD6s+Fj/y7nxQzGmcL1uz2vKT5484bWsBw4eyDLqfb0B80Kg5OSmVVkiCNxzsqZh8sWqJs900yKQGctlMwpwRD5YM48wL8yGeBAEMGwc8dGVy6xuwmGdsrbcy3oUPuuuqiPFeTEo719uUGhvEC6WTZgjwzu0U8KDozHRzzu/9m0SwhFrqwiiFeFrLpYWFiSYUBRhsLKuegytycIU7umh8ZJQMVUrCfrBTFGQihUPw2UiJnWT1tewJ69Sz6V+eIfwpl5ZkQCt8i3vqMfCoMnr+ZPn49uOfFP86tz7rEBYoNMECcJ9cTuf5ZpbzfgH+/+f8V///QedD8b/2ZWMbn7SKWm1GbrzVcqK7skLPRA4hgLYypWxYNKHHikHQwuTKgM7s8ludvlynsmYrmMxOjahb9cl9J/wcBPfrqwsx7Fjz8X9939OfuTnerWBxFHyLpUZ7gDe2MehxnBXCnjzM711N1/eDdS1n/J2ADLMxWn3Yv4l/E54XriB5wvucXq+5Pvq3rPRVQ6vgBE/P7XA+fYR1+6d8Xt6J6yASs6k5H4+f6Z3hCE3cLM9f6YKtxtBgvxvvNfCV66MWYMECNOaEoVT+REGXq4gevCOYZXApuuIGcl0cXszGI9/M4Yui5AudBEWe2ZbKFVxgUgjVc69JKibcljYfUGu0NvXvgP0teNlXBsvXOla5qF8x2EsRA8zwUrFWvUsTeWRSXm0Vpbc8WyrUeGx9Vmjtp3HK4AS/oW+K3mjFP7vdChL1dAoG8/gzT0UPOu/y8cXFJE4ipKES825aMUwBIJ6SEN1RH2ytSoWztNPP6MGwKTEWkxNTLs79ODBQ2ISa3HyxOmYOz9nxolWvbS0KGE4741XiBCL9rCY5+LigoTbcb1fcCMg/uXVFQnQc3H8+DE3CuKF2bIv9elTp1QautoZx9yr+GdiXEoE1sR9Dzzo7nMOeWjUhuPA/n0xu2/W3WqgiU1reIdgftOb3yQmOmsMMJGSMu/ZMxPXXndttFS/Z2QpMV7LrHKsJgQB3eEIX5ahIZCxtmG4vMNvWnks24AC1A/MF2uLHatQZrD22P2NmduMyTIxMOuxb+UUt1tgMM+DbidQRugKfoDylHRwIN7znq+VMjNkAb6iumev85MnoZ9FPa9LeLWlSKv9qy2htLVaHV9Hx9iECMUJimC70MQvadBFztacrEmHBqEf/MAxEyrZBhj808WNUGUDIeoQOkgFoOlnr/fXt4ydI1RHFuvx+v2viz+Y/wO1CfEY2AyCe9BVwtuWuJ6bMjp++uBPxfpnut4SljTZdQ4aoB0Qd1EASR/cFVz1xGOgIWiH9I07hSE8SghlonzcM0F0TDhhbwXmmDBfJYX85HabXViYU/tEsTwvJfPxWFw4EwcP7Inrrz+iclNnSluWJ0s6G/VR5UkKU2NccewxXswn9a4vxPu8xn4XqfeXNZBl/+AEEedWWDY9FAenZJwJz9s9fhLkKZz7CrdBF4Z9UdS/WgT50NzyE1sWyKipIEiFRWDTlSm6NBFQ2VjjKWtEMD36ojI8+g5CWt486l922XgG+zBj71MiGxwElUpCBkykFUQnODYhWULMY+3JLAchBXgKLzce5zmdBRwzH/jjWxF3Z70TK0urshSWorWM4O5Gc6pjIm+O1aI+uhVSgGXY71H5xBRk5dJtOESXdJU+bpsIdsBgHkuYnWHLeyC7m7OcgCfZKfyF30CkiQNwZe2S3fekPDG5z1cxB4gQgYww55nxabrG6YVgmV3DE/42YrW1RCTpNmVFdGQFqFqpZyYGovHT0NmPvb3edl6ySz7Hkm0pKRwWsF74HdYPqwLo1srDG1LwIqzpNSBf/radTI3VA7V67tM8ImYlKomF5dU4ffacBPhIXHv4QNSVHsKctaWuX8XpNaJiiGjPZXJbAcJQbvJCXj0GKUYKwFDNxBSG8TzuC5PlSp2AvzJWzj1AfDjCAPhTrhKmxM8zcXKACjghffy+0jBIay8E5BdXoHx3se8JRnc7bQslCPqtN4YluI/pmTHxhbj/vi9KyDwd+/cd8A57X3zkQdfXq191T9xzz2vj3Lk5KWGHYr8UPLrJOS6XY0IXF5ddtyhcbEJSsgSuS91S58zTUU58jx+4Jv+EAXbin3JQ13THsw0ssHJoIf7uyb8Xj60+pgDyoCrLtThFd3PzlvjpvT8e5z477/kZrGJgsh+z+tmzACF+sfreiUOu5b7guziAvPOeeSSMadNmMWgwqjApVlaWrDCfO3fWiiVL0o5cc0QKzXTMTE+q3daEf3YlU3sRz2LN+biU88mpvVFvjqk9QKfZU+neSoUjPYRYlS35kxc9U/BdAub5+jcs4b0hmfLIqcVoic/csW86RsdRiBJ/G1ucd69KNc/NNppXtp3ODaVowyhVDJcRDlzsRhhaWnt2q+cJGapIEISFpzrvdSk8IeQJ5sqtqJ1dhSzUeRJjw5r1iWUgSirt1hYDTUKYu385f1yCHOHoLg81QP1AqIWa4iN2/ExsCGo5rsSR4ZyR/LZydDUbYDDEYgZbMVS9c4XpZ2HeZgekViydX/NMULEQdz9NjNXVIJqxZ99k9JhRXRuT4tHUN6ROvrJSM33Kn3gYhH7++u93hivvgbzvP2fYbNxZ7oT8JMOyEx5cJgV59oJQXoRlWZMNSN3Sf8qOo15UG72WyrxoK4gucCa+bXaZ2KgYUeDk6H5jHJquefJAGm7guCqr9MiA8tytDTwreMXY6Qpls52e8sRmPMRB/ikr5fJSRuV/ROnoomSGYrXbi6PHTrohwZT2zUwb58ygA++UjWWCViQFRVgPujLBBYZa1sNyT1drEdbby08U3nfluWLCRWADxKl/DsM93yMMUAac5o5wjl/M2HHpmTxQF36/y4CyXBpUD6oLyskmPyx5gkGeO39GQngxGPf9yEc+He9699fHbbfe7v0DGMd9+JGHvH3va1/7eilMHPqRwxgI/9a6lGsJcegue28mrVQlagv+sm3xg6bsP0BX3i1Nz9ABX9jPEfhT0w/0Se/Mww89EseOH49bX3NrnBs9E//4/D+Ljy59KK3wquhfM/7O+MszPxiTC1Px/t98vxWMa645HK+55554g4T4bbfeamuZ3iLTE/lQHkjTBoTA+S35Kw76kB89l4RLqzG/Ie8o7DyDU+a1rLVWVAS18Q02VWLTmDOxvLyk502nP8a2yrRHFxoahIZRNBsSUGzFvEd1oHzSyBUTw5iMCdOrQR2itAs1hqRd8rwbBbnqXnl/4jz7Z3TjholGTImX1BtY5PQSs4cEBJO8wPWkqypAdLfp+TO0V3pvUDoTKRUx7DIYWmuf3WJmOROwoAvRg8cdOGOaIiEUQUBSDU0Ki4UlDxXhquwjsmRzGRusOMecPUsd5HmpkjQjIta3nmwmgQM+i3VKzB77lUWJ5W7aMnH1GTHfI+iLBYuPI9GFMDBcxkohTFwqGCJ2hSSP7Da0vNiOufmlOLs4bxk1ISGyd2osDh2ejY2miF6asa1xNW7y4I/5vsoDkGn3YfBdgRcKszN8CZsKDolmGASf2JDulXk/gw/5cU8cImSEXTrhRD9m3XtyGbhSQ2dCHYK83VmThq5wwj09DrGJICdsjqHbsuQEAn3L3vm5eYvSUN5o9Maj64TcZaNwXoRj4x2GofAb8vMEOXDo/GT9elKVEK5H47ej6/xaSw3peBw8MBuzEuJjjHdT50rbgkMJUmbiUeRO03Va1a88nDb3zIjFaicMTBaBwPvEY8WsgOInB2zjXu/LMhi+zXxneiXNUqN8U+IrcZlRC4iDdzvr/+UKBQ8vBmw80pEAp1em113XM2O+6xLGaxLY5+KZZ4/Hww8/Ez/4gz8UN99ym3AupbPXjf/6wT+IRQn6G66/QcL6sOks8QpvkVIqK7spyxEr13is0MY9eISGoR26w+EPZBdFkngIbMrQtVi2ptMqknLFnx4hhlx8VOojj7hX6MCBg+7apr4Jw3j2+fPn4qmnnvbcj4nxibjmyDVxx+23exz+pptviv379m2XgfyRrulRaUEnBUwzA/mAJsk84XnHt0X5zpU99EBA19BTL5Zlifc6WNpSEhVsdW1FOJeBpG/pGW3SMyYMsjadng1b8GovwxLU8Ns64+zCa71ZVxhwQxvgOw77YVIq+INmwZezIbg8Wng5gFiSR2NtkY9sxdNzLeGoE9c0h2Jm74zKSV0gyFlSy33VTlVYrpQdQc6eCQCCnOG1XS3Iu721FOQQnzyw/noSIF01MpoKBJcbvcCgECR6KyKD4CCemiew0SVNl+cI6LMg39hqKSzCHOQoZi4i2tzxTRYcQkvPBcHMjqYrnqVNdCPL1jOR53vSZjZj1UWkr/F349E76gbLiLxmftlJCQuNBgUR09BkmUtYnTm/HE8dPeMTcxq9rZiUILzm0P6oz4q4RQhAc0tMg3hLxQ9AaaAFruR9luXC9wVSkJMepES5N6K7KS1ceDYgoPVtKjIIbjEDCcWcSJjlA//IQVvGddIRDobkIbdtDahsuaGL0tL7ZAJ8D9Oke66h74aiy2xyxVOr53iwFT1FmWOb5K8ScvJkBjLxE8BH4SLIVR7C9bptC3rqpLUm670xEUvtjTi9sBQrUqhuvP4aWeNTFuLkGEGejHlDabN8MOvZwlJFNOMk7yoLFheKZmGqXMnDtmWsZ+e9YqCFNriHPgAYM4zW29IqLNa8v1EYMMre0gB+ODNvpUE8fEee8QOI398p3MsdSnkoy07Y6bcqa3B+7pxoSrhjLows8p4URJowgvzsOc4hb8Y73vH1ceDgYchHuIj4xCc/HidPnPDEuP37D1tYEvWhQwdlOY17rJitSZP+kp7AJb0vzIsoS4d4DxvJiXMbElI5B4Tw1MMgvh22euYexzeeuHn2nI/N5Kz948eOx/m5OS9N5az1Qkv0WtHNevjQISklN3ssnpO4YPYeR1V8AHUPDfFs+htQ4gpuCy2UfBR/085AvpnvYXokrIR5q7Uqo2PBQ0IcOESPGTih/NAr80zIBfVy9txJFVRp15j82ZRAOqB0VU8o5TJMwPn6etK2D0oaVzkk0K0MqQJLHkq5dgPsFOTPzK/HigT54fpW7JlFkFOmFOTILGE+PxS4vKpn+CWCnDqibtl7II2IftjdBCPv/Zn3vhcLGeZL97g1XxCFoJBw9S5hzPEHHUIe3ThegyxCzKVlM/7W4y8iILZCrUnY0sXKUoJcjgbTFNHrlu7V3H1MaYmAJUcdDgHAGA/dQ0rFAmyQyKxxWohBcEl0vKdBFKu0MGqETApxKk0B6V7R/aauy+udODW3FocOHowaQm+lrdfDMTqjMtYkeBhbhsgtiDKdQXgxgn/xBkHDplzFZfj8LP0olwVVSGESQQLgO8sJXrFeqRPySHn1scpQGAm6jicmjqDoSIhJKG6KCWR90u2Mpq/4hWNvVStBTLcbipLrVtHhkuFUyzacr2RM1Bv5g/nwjFWD0AVl0AtKGeUiHXajIx3KzDGnxLewshbzyyuxVwJ8z9R41PSuK+WQXhLXNeXQjwNfsOSJuzA+1skyZs+4PLii+xFGzdg8QI8FqCQeLBiEOO+Nlwo/NF7PnKaeHWfOdsZth9U9V847d5mrb3GEKUyacN5oiDh1j99uAMoxCC7zQBkHHeVi62Pq0KdwSfmTlyBpk+MzH3vi6bjjjrvdRaloBJtx//33Cle9uOvOuyRMOp7tfcMN1/vUMqxiBBTxl2ET0kfA1BtSiERrF+BZtOn2rXCehCs/vilX512uzGEo78p7vvXkxunpmFUescDIq09cO3DAeeLgjlskvO+88464+667vWTxGvnzTQo+yCXrd9sK51mOe9IBCFHop+RtJ277QP76VwVzWjlkBn2yudV4jI9NxcSEhPAoR4Gy9wfKzEisra/R/+E2Dq7XpZCOKczU5LQFO9kreWDPc1ZbED/PmdPMy4V5epmDsios+gdfn5MQZ2LlnsZwTqQUn1ftCCf0DCY/GwQPyegNqyWoN/BB70ziY3fCyM/97M+912gRF04i44p4SEGOExmkABfjhlhg6HTB1tk8ZnjCfuz2xj7sdNeWcSPixbJyNzvWoOx31n3n9p4SEPwQ2EK2XsoPC0ccwo0FDZmGKz+lRbf5Bd3qBqUjfxpVEqY+VToIgCLM+Tl+vWby1FpbVvkCk0ZmY6Tbia4ECl1Y9T1iS7VcRz/K+nIEpGO8EF6M4F/sfSGWfrjy7P/+wwvcIBgpc1q4qgsJYVvhPJM/wvG5XMEBZWUb1/XuqvdjZ+Y6uETQZ2+IhI2e2VwGSxphKzKQQ0tFEKIE8Nwvh61tfUX8CD83IAFxlR4SfljKzNcx9UBHyr+3891k3oQixkNpzS+3YnG1FYcPzMaYLAkEOdVH+hbihFN4ykRSZsjEqmcrNHIwyiy8gsi/zIIujBbA3/RRhee5vDeaibdiwJSZsDTsEnd5V2gL4J5wepEexDkQx2D6L3cwfgZcgVIG48f31M+WGJ4sR9oMh3OozTDRkbpaXWvFQw89Ykuvvd6K+YXz8cQTj8jvQQmVsbjzjjttDbPiAMGJgELxyl6+TNtpUcumBZZLVr2EJX/OUObZdVTqlLqo8umc6koYB3feEwgPw0aYl65UZt8z8x3l4sYbbohbbpYFfuut3tUPKxxBj8LBdyVOoOSppLXzXg9W7rj6eQeUfDm8fliClIOQHu/WaysuUnSGhSsEMm6EISPKLV4gLBGD/Jlwycz4nLfkGevM9fHGXqwoodxsoTyalris9NJmcYXv7yYAeyITYUC4U9bPra5LkPdilk3AGuKRMmD0Rj+UL0L368E4V5mpAnoroDMMEeYeZNjdCcOe5CCBB7On8JTXZ4wjMKofQiNJDmToXtgzU9X9FpsRSPhtbnKC1mJsbHGONN2ydOUqRt5v6DsEiQQ451AjlBjLxfpjQwTGebxncDUjW7lQ/FQIFjoaFt21aYHmRA05alDPrkkBjQMh7hoin/pDq/euaEoDrZXGbMVEZUPZrckkHxlGmK3Fem8p2gwJuBs6Nf6XAjLevnO+rXQk7g1QqWCYoQYpSqx5Hx5Sowx6K5R/L+XLhswnfIejLukuZ+lfp8uBKiu6Isw5lERxOi3CZl00mtMRY9OxNTYaXWmzHaLXta1G0VrvunEUIU4C+R3CSl5KH+saRx1QH9CK68D1QBh95hu0YxS6DVsMrKmFmWPl1cS09ZUsEDFlPuBTuywUeLFlhnKm1wjLwTFw12klQBOH5DO/I3x5700miL4K4/uqnglDWnq48Hs5GAPvt7+pwljJSI/8RmG25y/sYijlRljiwD0Wc1sCPAUAbRDcuZLUhkbEBMfj8KEDEtYn49FHH4pHH/liPPnEY6rTIQnDadVzQ/HkcAd1R7uHMgpOy5X4qJPSK9J/n/kiPwX/gO99l/d8W4BnYDvuCqhLhDk7qiHEEdqsDS9L2m6QVU5vHcK+1H1JczCuwXwAO9+ZXqs8ACXvwIV50r14Ye4BoXuKQFsSrpn7wTAC11wVojD6VkHNrVkmOzmZwxOsP/ewlvgbu1OK5SkQPZ3NGG1MSKGasGVPGBtLqkfSpfXhdheorrmARjnoCfyicAF9tBPg0lDqYbCeditIkDM2Q7e3Go+EHV0RZmyACkghYVo0QMaIRuXoEvNriJPZznSbsxva8Jo4rZzuLdz1DiG+KYJCCNWkKSKUISR0h41eCvIuglzW/IYEzqYsOMjUy8AUNh0asSx4UbD3f5ds4eq16Up+u4Hrlw0glz7xEquBZRsbKCxuCkS/JYGyKiHVkpbbi1qDkf2W6F4CpplLowar9upWdOK0uARyxT3OLVle4J3JGhLgW6PylpTdzK42ry93Y5djQpDQwBhZbgBDNzmnmAnjcsPSTr2sRfGm9T0cc1K4/u/zPx9ff/w7Y++Tt8TME3ti5vGZmHlsb7z56TfHXzj7g/HZrU8rD8PeVxz8QvQoHKRLvVJ3OLzca0AZVJ6m8O5ubr1ot+gNUIoeQhnxWCmrBhDkM8xSVv5tmek6JEZfM9OsGqZwgHXinhyljaNHaHCr3YI/hGjxA4pgd7c6lp2ugziHvi3c5Urc0HL5vggEC/CqLRCG595AHsCPj/N1F2gukxvM126CQfwUR1ko53p7PZZFB0waQ6gnnqg7eoiG48C+ffHt3/7Hva6ZQzvmz5+Ng/tn42vf8bZ4/etfo/YoAe6tRKGhxCXLyahn0iENmLCtKdED8fNMGy54d134e5SHXErIvAa+LWG44gbroPiV8pR31D3WNkIdx5IyulfxGxTgJR6gxAUM+nM/mAZX05fy6d4dQfEn3kJ3PPPjFEC9Ni+Flmr1pnzT0AE8J0Tticmkm+ILWyjlygaKNe1xcmompmdYM94UveOPgo3ypDJ4GS+ONkE85J/v0t/bUveLsnsA/AkJQuF2+85Jt7wEqwkXLZpxl/j3Y1bproahXqel0ohAqxJTKM8wtqWehCZp4ncmPNU6lgfC3ePpIgq2AcSaxiLMBoXgBqlCliKmaxXEeWxXDo0S4b3eWQ2O5GRmIZaeZ1NuML4+Hs3aZNbJAJbTciW3gsp/4LUC8EBjI9d0/ZVNaiRQmB2htBdWevHc8cXYv3dfbC6tRW95OSYn6jFz3UyMTkrRUJjGhhoStE7ZK6DspRED5Z4rjbTc44ynyhX/PuBHXPmUk9QQFuANR1wZBtxmmYiLeHT7PCAu14IbpbuThEeGOHpb1SE1G7KmpBg1G3vjw62Px7ee+dtK+Kw+XZVjdux2VH0n+AcHfj5+cOKHorfYSSZH956YkwW6oeBASYIfid+OmEgNRgKd0NvCcIXqAoTWhybic48/o7odjpsPz0oplNCHsamYwpwjcvL6l7grOMQlHhxS4fq46OO8wM5n4GJ+O58vBtvf6QrNc3tq42Tc3300Hu89qUhSWTk8ciTe0Hh1XD90k8qdE59g2FxflqByUGNGo/8lrlVE36P0MReBncra60tSyhb9jm7g7G1D4YdPZJtk3svyCvvdo4hzJrwE5MR0jE9KwNRHfSzt4cPXxIH9B4RHBEimXvBbupah+qK8AfmOhP24DaXuSridkGW5+LvLhRdL47KAbxVPyc9guQqAh3yWc5h8309/kIYuzAvr+3MFAbvIraqukh6Z1DY7e1h3/XQuhJ1lulS4PxoQdvRPDkGkclPl4IXn7OnKcCjOLIUESV0pJ+eW1+Lk2TkplENx+3WHY7QuyePdO0WXVlIyLAYeaWQ95E6Q999/fxw4sN8nLrKE1r1MuxSGet220AcS9WAf/kCeGqwsdV+xj4xJQghRdE3bSpZWp58t3kozhnk5miqyJNysHHvpvXTL6EjAMo7L2DpBPOFN8dJtXB8elzBn8gHx+CtDIWxg0H8bKkFOnqQRiFnQNUzXeU642lB+V1q9OHN+NRrDk7G50okhafVTU/WYvVaCZYLDRcSANySsLEP76Q2mPQjko9/gsrw8F1egvEvAPx1B0JJFanpGomH9lncXKeNFgBLLVtR/iFWCHAWLIQIJ8nLu+2h9Nn5l5dfib8/9z7GyOafo2W9eRF5kcslqP2t2/9eZ741/dfCX49ixox7jxHLZKZxcNhWEfHTBn3JDW2JN+Eadmggxm4jO+lA8euJMzIzX4rbDnL+sEsPAL8BNQsHdC+MxoTwPhnsxuJKwBqXBZMmfOP1T8b+t/IpKihK0TERyei/HkNMfG/+W+A/X/3q0FiXQxERQgEqX38sKyDZ0B+626Q0mR1HTSkaQM9t7fW0xWmtzeg9t6j2hFZa6K3jkFKpirSOUa/WxGB2flu48JhrcinOy0unOZltgbIRxWcGezOXYXoHLA/hEJZxUX9QdTZHhyJwEmhNBqae6lCe2Xt4t4N4CSochI5JCkCNdAPiHeaHKm70QyKShWNeLo6fnpcSsx+RYM244vD8a4nsW9IIc7uK++k58ERqlZ4nDlNgW+JprDsU+lp6ZEV7I13YTCF9VQxKSWHJFoQEaKOOjTKTodFvR7q558hTHkXp/daGXpWqbQhzWr2UQ3byytnDWnIRIC0YJfQt+qgZLja4QxY0Fl9VH5aGFMRM+u9K/FDA7grG4/tPCddqysnP2PRP0ch1mR5XPWlcm3GxbTlYDwYM+9y0EkPgYvAdIB1e6zIorsDN8gb5//10+6ltb4/248S/hX8gJ0XJN5RsBrm99vGm19E/RjsRofKx7b/zQuR+RED8hP4SQ3pEcWR68lvvK/drcr8cvzP28H1mLC2PfWc68UXA5Nz7F7Vm0CoedRffrhup9bmXJR5fOTE4a5wXvJY5S7iz7xcuK2wnlm8uFKwkLQMufWP94vOa5b41/tPKv9P288CQhjgY/gC/i/f2V/xI3PH5T/Fb8prtJz5+fex7OXk5gnA7QIkBWC65dRyoHODCdKWx5X8rEvVcL6P0w7bfGNqzM9B6TEslyqpZ7cyC51uparIqJZk/U8+vyFXghgM7LdaCtqJXRIzJazVafnt7rcfNdBeJbRQ6InHylbNAVdOIeG9EXfiiGrXbX20q31lZjrFHL1S+SP2WIzFa8wluAO7rkKQjycvANGxHlJLd8D153KwyrzCo4LoWSEYAmo5doMwhtumfTcaa4rluywNn4RVf7sV6cTYoliHITBxCYyElHVcC4Wd5WCXcFyG5VPUOKhJE1zmQ0uuwvHy5RAbY2FLeEN+ummcXZqDWjWWfyR9NrNdkWke7BHItDGMrBuGRBFQIAClMrrgBlK4K8PJf7nVDepeMZnJe4IDIsnOKED+Elw11OnNwzbqimsMmGPC3VTct1gpU4OX4o/udzf1+B1pSolC5X7oAj+p33XFGF5f4fJ34hnpl+Lp597jmvvaUxDOLCV5zyXcsxCQvxniJSKDNw73X1QQAAvFNJREFU1rKemTsX482mtOfc4nInLnc6gDDgorjBbwahhB+EnfEVB5T0X9wNxyfXPxHvPvm98Vjnc4qU3gyGIxQPUV3Eneucj7909C/Hr238qrX/c+fOe4exkvbLDlx9Wd4+pBAvc2PGx5ksNVYJ9ayHwfJ4lraE/ejYVMzsPRR79hyM5ZXc9OfUidOxf9/+GG1yNGbuJIg1PtjGXoHLA9aZq6a28V96VTw3SEoUB64wqY2d9HYTJOVl+8QYUOl0z6oXXXlb8eeehPhadyPOLS7HsZOnvHHO3snR2D8zEeKA4nf6XrTFKZidLvSZMXu+gd7Bu+i1AFiVAG2TZtL+IP3vLhiQViq0XeFH+kkwb7E5y3AvtkbkhmWJy9rrbbVtmXc2WtEVU9uQ9ccZ2VtsiSYLHWcrXRw8x7XlSEKoZqw2J7LVZX3L6VrDj41gWPfnCV1ffgOnYlAemPjhyR8eDqhLmEtzZaxXYRhfQmh660IYCySEEKPszjfXCx3guCuHcAHKu4uFB0p4wN6Yr3LcK2SlNCH6lK5pqjTUi8e70x8Dh8luXdVJp7csgl+TH7PDx+LB9n3x4daHSOjirghuoFwrIS5pbMJ//8LveyOKE8dPWDi5C3WwTA7ujFtJY4KbOIseOcd6Uxp0O9Y6bdU53bBKslKAiitxXRCn/HfCC/mVuIr7csFlEt3/4JkfVYYX5LFCxhNfl3J8hNP9Tx//mRi9ZkzKz3nvRw4TuRr5urpQMp1QskcdIBwQuGNjE7byuKKMU8eD9cTnCJSGhEdDQqQjnf7Bhx6JhYUld6ffcedtCiC+0W2pDbKT1rjnT2zmWsVX4ArAOK/Q3m8n8IqKl+AQfi87OnthoCR0iLpHj+eqnNvl0IX90VvtTpw+Px9La+ue4Hf9tUdielKGAQaKlMQ+SYp+xX8KFoiPe5acwbPZTRBFFU8nVT7cpTBMAVB2kEc4LEMmsyBUsgtdwoUuXwY9veMa/h0L8nTMOMcy13Wz7PrEcjKWkjE+nePsCEb3pqmqsLgt0DnO1Eea0u2dTvaxHGL2SoCIU4uj8vsAJeCBzc8EvNysBstgYnzM3ew5tstPhdd/CIelMghW7ovbCeBt0EocJISd3+wkElJz3khP/8E3+Osad2UJXv6Ai6UPFH+nR71RN8SjevHJZxa2tfjH5/9PBVJAeHbh2+V6MVeEeCXIcf/2/G95x6vjJ467a4q4B4HPsn4pb9ISFhq4Z7MGzmXm0JXRumqdFiso+S/42YlHwGUbcDvhYn6XA5fzHSF+/PRPxFNY4iBjEHcXwx9Q3iv42da5+J6n/5RXURw9+pw3oPhS8/tSwA5Ub4PHI0WbRZCzhrk5ihDPXf8urAuFdUQS5By3KWa7RDn1zLKz0VHaeS+6HXrAVsVrc5/2NMYvkYFX4JJQ8H5hW9HVPWH04ql+RH9Zh7sHKAo5vniuC1+Gj3Tcrc7eIrN7p2N2ZiqaGAwI8iosfMi8z0woIfl0xNLSkhVqH5JSwU6esxuBXm43KiNSwgBBjVBBIPRk4bFBCiJCpAGOUmBY8GD9oVVL6OnKeDMCnO1bcUy+KMdoelMYj5kSD5CCNbbo0m7IIm/KSss146wx5/2VQ+Yvy9FnNtB9Erbi3ERcc5xgPWZmJn1laZb3Md4gYFYos4794QD04+v7l8Y0KMwHww2GvRhkeFni4FkMrtNdkzXNPtYpzC8XFI3qUIQ8hEUvfKOIiaGyfAs8//+Wf1kFUMDiqurcvgI739MuilNWTq4+qbyGD8ngMImcVFM+7kdT7lBWwAtDNevCb1eNcGZ6KkYbDJ84yDbOChScFf/yrvhfzH05cLH4ioMRnN88F/9u5VezSIM424m/ne8G8Pbp+U/EydGT8eSTT8Xc/LyZyMsCjFsIJx+fD+C/DGmorYpxungVbsCRQ/l70bHC1hiyardjcXkprr/huti3b4/a0nqcO3M82i0x0PZKtCXMOTSFHhv32rwCVwSFPgu4nbiusr6yQnXtB9kVQJHIsss2UMYsV74rm5INSbkcZWOfSQ65UhiMCoVHcNuc2+6RSFd4CY7exDzoqT/0gP8gTncjeEMYd8luVl3lcuzQVqxpCkgZU8NDYKVm4yfdMNOcLVyZyY6gRICgOfEdYXNCk5DIIPiwOBvWvZSBjEHvgsltCHE2Pylj1bzjktcCL/5cbmA55DkrFAfzKRNsGKPL05Y4BrBtLW1trS2msyVrkTF11mH2hfNOIL7B6054oe9QgtKRH3opKkHu3o08jILlYoQp8byoE345g5dtWZncx6YQ9Hjk+lElbA5MBnY4YOf9YNgBgcQUiDPrp7yeeHFxyXgbBKtIZiRVJCQsfLckxFfXWe+7GftZ6yrcEqLgt9QNNLONk8rxbtDthOfhYYf7coD0nuo9Ewu9hQtxxz1Qnku2yv0gzir3md79tsbPnD7tiV8XK8sfPSgPDJ29SF5oj7T9DbUNdEv3bMmP+lHtKYT8q/oxzuWYQLp3z1Rwctf62lI06jIPuiq36JwZx2yD3BNDJo5X4MphkLbBu2rAjvpUs6IKLgizG8ClEDltQm+VH7DNh3VPkbyBlBRL5nHR+4NgxkBkXhMWKeTMxEzmXm3IsOQb6Ax6A1epmBIu9yMgYnhTtoPBlHcXDGP5sdaateC2CNXgNrdyq1UELo02twRl7Jqu6GzIIIoZ5qP1qRhrFicrt85h+ePeaci7DXGiGGMRQ2LUQxJUwUQsJsfR7VsED3FClDm2bqK8BLhSCXwRyMqoBIAJm1qlDHImcL6T01+jgVbXsDDnzPLlpeVYXVkTw0GAinj4VemUNAddgUyzxN0PO3jv/Gw7hFT2UKSwqsrsuQX0flTDGRUOBuPbCeVdvmWSCLPzJ6SozKhuJvSOXg/FQ1SJmrwOOmDnO+4HBLivep7amvFSj1aLjUGKkpeOPIhSsoePZ7VK1pK31IBWZb3T6KaYLKW6oMwA4QahxDUoxIGL4eBSOBmEbfzscAUu9q44vY25zblYl4K7jZOdeAS4DrqCuwH8LbbOxdT0jLcp5Qzul5sAuwDXqkMcvVNW3qsrSiHnyDPhje0+E0f5nb+twvFDoaOMnCtPMPbRxyiAcbJNaCrsok2FfQWuDPr0mVDw33cI9RfmoS9HMI3pStl8WFV6w1HEwpOHoyAyLLomZXhpeUXCedNnucN32JwKHoO1nnupi/50KZiywaT3TN4sy0GdFqSrd4nTPl53G9giz/XW7FZFl252q0MMoJNGmYIcoSBNSAinwPyk98gSH5XQGI9GTQJcQrxRYw04ByI01ZBzvFvGlpDMuDpbhi5bWUArB3l0r4F4kaCQzdi0uB/C57JhEPlUf3HEQQUhxNHi+g0AJgNRTE5MxBTnC8t/VYSxJEtzTYzWu4FVDeNKoMTvclWaX3kGMj455SnzCCSRDg0rr8xBkFbtYQgJ+ysBdltD2aoNi9GOTFqgU29tKWgzdY7oU6DiQE25FleeB4VQJcBxzRiz9otlya5cZhgD+KGElBY2Yn/hmGJ2VI4Ogks4GJPSlIL8QtyCn+IK7AxztWEwrYuB8U/yO3FUsnSxe3A1iMPKtVi+SZfz4qKYkOiLBvGyBHAy4FSmrAIE8ogEuKhgbNy7n23jz+9Vd3S/W1tOmi9l9AoM6lb3bPrEbGomxA1JmJewr8CVw8Xpt7Qt2iaEuHvAZIRItlFn8e2yZCnzyvIytnVmbhO7+jHM5yEaLGwZDWYzFc9FhnCiYlGa0wofvK/ekcaL8ILdAGqhdDdAGH3iYLIXiEA3H1EDHhlC66kmoW3iQBbIkNvgWQxa791NziQ2utn1juVQaE3tTtfbPLY7y9FqL+vKZvV0zQqJFrDgEwGGlYdVWhhdVu+LQSoXABFx5d+gAypBoUfGWmAwE5MTsXd21uMt7fV2LIkwFucXYx1hPmBxVp/7+8RRSU/R7WgwJcyg6wO4LkqFHiW0C+/jWW/wzHQtyEveSwO90A1CBq8J/znfAIGO5cNchR+d/et9wVIE9KAr/sX65lruK/e1jbfFuXPn3EWVCsqOsik75ImdcxHmgEJYIaJYbMPKJLdS9pJ/4iA+em2K4xn/wTA73ZcDL/b9BfjlUt1e9LrTFTwP9GTUN+ruUkeIczTly8kiL2V1cbfbUcI2HvTHMs4U5CxvYi4LYeX0V+rPKz8gZvNHutNZ/hgW/mW5GWdmj45JeUaQm95fgSuBfn2lAEoHTfPMlVD+t7uAcsAbqrbPM+K7lBUiRCHk1MMD+2YtzI+fOBE+brv6zt8U/NDGZKAyhwt/hlOJBgWzKJnwskK/JY3dCrIBW2q/W9J21EDre6NZm1XBxtTEEASytIcnY3RkJsZqe3TdE03dj47sjVGFa9antxkviIBBcXXXNE6xoGGNNsY885WKoZLAOcdoYoUm8jIsigINPxf100PAOBoCNeP1YSm4iuEU5PPkPYWlUGxZ4ZAyIcZDLW2vj5fFutlTwlI8GlIy6K6h72V4shmThw7ExPSe2NL7xbNLcfrE+VhfVmV3xXyUVh74z2Q9+UlJ2dxiP2jSQxDDrS9kzM5r5YAsc6VtyrF8r70xF+2tU+LzC8qzuP7mqDBQ4bfOFrUjjr+MHWcaO10qYY6bXhOQV0ne4aGuijcS3XYv/sb034rpmLlQQA8K6uKPY4llua/eD28MxzePf2t86pOfdENikiA9GgD1Rk8N41vgpy5FjhmlXVFWO1ZipNeJUb1rSN9rb7LbmW5QCAXgx3VTuefjK9PYic+rCTvjTMY45Ml8E8PToqSGAunFTtTDCwbvcQWfuAG/8aHpeOyxR1WXF5bz5QClvPrTgwoz4LxmmbktIEB/0BM9dNS5vlBZiIFxxrqYYrY//IdEe4xPqsak2IkGN0UTI1MxNrFfQn1a7bCnUBLyRtAr8KVCn46oPNpKusJ/dxOIesRraR+F36lUav+MhZsC3f7z/b6JZkyPNWOtuxXLal/0+A0PbUiGdfUeB7mK5kSXbAIGJuhhg5cir+hah+a5B3dY81B04vHqQ+b9xXkYefpSYbgcqIGQ8QEltua4MgktT9PBsuMef7+r/BCWl048/WnYMGRv68qJZnwnBCah4RDMhIT40t/MAqahPPHtNrNRcJLTF3wgyEqgkraFgZ5LpT/PiXGw9IXxfacvTW6kMRwTM83Ys28iJqdGncDS8lqcOXPOa385zH+DbmvS16/r7WiZrMO4L0TDeNSlK2cQiCOJMie4cRY4eWeJWN1zC2akOU7Yqvaae5efsl9IDAngTVYPY0Pu6i5hwEXiI3E5EvOn5+P7p/50ChgE9aCwLs873YAwHx8aj1vO3hTPPPuMz2bmZCj2JgYf5ANIi0AYVuPaZKBceUffaq2vuZGNjarRMHRARrOdKjxly+93Qr+cF8Kl/L9U2Jl+iZ/hlZu2jsTs0J6+cMZVOHmeK/gawJudZNXtrRs9058DYqD9oqDsFnC7k0BnNcpaa8UHDkFjwta2g06BRB/1OizlfTRGRzl5a9ICHNdojDvCogy8Aq/ABfC89r2DRvS+WR+JidGm52t0xf+kHyuUaFA8L3k73ySvNI+pvtt+rtr8YNvfkcpXBL4c3jbMMZ8IFgpOuRCieXRodpEjCChwsZDQYooVPoiIFwOEPmPnbJVqBUHaUln3mF166WAAKcRREor1VtJRQSWIVSXUS7rqjU15W6S4FNzcZxZ19ax5cVg5GJNuiEXf9KLe7MXk9EhM7WnKamjIsoxYXFyIufPnY2VpTVYtKp7woB8aH5w6LfEUoDu7JF8IUDQIT+9D9iKovFvMlG9Go85yCvZ7Z2kEitKFOM565hl/FULxeGwISqY0CoAA71vxYYG7uDgff6P+f4vX1l7TFzo7BTcjHbjyXAmjg0MH4pcP/8v48H/9Qwvxw4cOxcyMFI46Y5wKYxynY0wqFSm9oO5Uhxx/yUS+Goe3bWGlKVIsvheAL4egrwTAbXGDQPrQeHN5LN499g0XCupyP4jHweugU5jXNt8Q7Sc7UtKaMeHd0TjKd5cJcqpTddhaX4nV1SXviohSzC6OtDmUx1oNVpq8xJZQbVQCfComJ2ZiYnImxsclxJvjPumLHpsL2/Ur8ApcPkCPdVnV46ON6HaY3wUnH3avK23ZSuU2acFL8qHwlZ3t/asBZJEzsQrhiPBLLTvPtcWlME3h2hfmxV0JQlAK6nX2w5WwkqBiTN1TnBlv54pwU3yZVgo4ZDHItzWtvBVrM5/lVIFMoKG7N2cjomQon3JkDVmHK/n1QSLiuN5BTY5jU7ubEtSbSzFUb0dzfCjGp5oxOsGM75AQX4qTJ04HB8Rt9RDkbIPIOnSc0m2i7NCFcwWEofJgaXPkIMJ7a7Pqpkf4gQO9ozekLkZYNtIpUHCDs5Kl+vG2t9STyqkIFD6deyd0RXDskeBdPLoU//7Ir8Zr65cQ5uW5CHOFmdqaip/a95PxhfffH+fOno1rjxyJ666/zlsbWpADKE8IctEPXWMNacu0IyWtfNGlyiE5zCjtSBAsKey66gdmf3Gclcb2RwEXS6vgj/Ktr7Xi/5j93+LmkZsuxNdO3O10lRDfNzQb/68D/0s8cN+DUn6mjbfxsecfOvOyByvPXS8nwyLn/AWOjGyOMoxCD0yPDhi3J3DHlsjN5oSF9wSCXG6UXeHQ5kS3HorxEFkV/yvwClwBMO7NsdvMSm+vM3FaHEYMkO1c6T0VgUkupCwRwfmbvKagL7zH7f+rhAiZP6CyVF3TldBwF7gaHIIL4cL6cAsZiV9+8G4FTneZYEtfApzd21ASEFgWSoovkZxpkJxe5LuqNyAd3n1lovQM8AKDFK0MpYQehk63J2aTzuceq2zs0Yu44X+nx8Yry9HZXInOxmqsd1tmTkO1LQvyfQcnY2bvpM/PxgA/9uzpOHH0bCwvtsSM6u5uZ+ydvPcn2l0eEN69E3VmXwoPKifKCSsGeqwjV942pFywV7p3eENISnlgXMcCALSrwD2VzUMK1BnjmQrH6+yKTzwB4Gh6GmY6Ho9+9uH4x5P/e/zY/h+L0a2x5wv0SgDh/tjkt8W/vOZfxNHfPx73P3B/XC8Bftvtt8X1113rNfjZlUrDSEd7cG+rYNP7869LQWrLKG/onSzzTm4iRLk2t0js4lDq+6UG03vldgp00vdSKSlBR588Gv/rgf+1jxuyPth7wXV9wK+EEy7+yt6/Eh/87Q/FwsJ8HDx0KA4ePOB62G2C3L0+wlO2OZRGtUu5YbZrVRuFDYAzBYE8Ta+Mb4JDtj9Gyrst01aIS/i24eDQr8ArcGUADTYbjRht1qLHiW9d8UHJq1pjzDTFRGEMIHFF8yUDpAehfgXhpeRtI3/vJ//2e4nbW6biaKDWmvV2oNzKwvZdH64kU4RNaxIFIR33O+NTohbiuMxEsUoTB/wDIf3s5XUwHuJAwCDQsps+exfEbBSXN15BoIjzstwLZpTj93Iex9wUkTBOPRKtFpYIk+7IB4KzK+aUW716OR49Coo383Z5gBBEDiLAPbRRCWKWn21yCI23WGVTnuy6r0qse5hgXt0jAX4YMnDaiQUgiYU8cS0MNTe/+eK9D8VdG3fHXz30V2JvfV+0t9bj0NChODR8KA7XDse7J78l3jv9k3HHqTvjN/7Nb3iI4Ybrr497XnNP3PPqV8cRWeU7jzIlmSH3ruQksQ1Jtq3hjpSkbrTWJNck2Cjv2JgwOrShe2hstPr6yuFqNIYiwInrYvFRPuqJzYLG5sfjnYe+Nu5fvS8WOosW0s9zlfDG7R3eE3/vwI/FgS8ejM985jNx4w03xKuFu1tvuzVmZZVTF7sLRFsVzXFyoRUgPXPmeCqyte1u844UNm/+s292G6/8N71yddvUH+TDlQCvwCtwBQAv7lU9ya3WeoyOjUZDRhcAW/KZ+Vh3KJCI84oOO92ujy+l/dE7lgq8eID+41i//lLApXjM1YSRH//Jv/VeiuElZtKwGRs3U95uYhdjdtxfacYIn/ES//OFeAINnaQyvdTa3fhhJNX7IsiSGSeDcB7FeLlSmbl2HGacigld8Cquw/dk8W7GmoSNhIrCsBae5Vosn6H7nXfjYxy1CWNiYhsWiSx9CUK6FzlLOa1phZe1ydroixTlkkA3COXwDldyHtJQusGBNBbkWObrfaFNOa3LJMb47zF/p4siojAi3IK3xB24TqCMdBWPjirfuj737LPxwH0PxPCjEW9afFO8Z/Pd8ablN8Udx26P9U+uxgOffiAeeuihmJ6ajltvuSXuueeeeI3cDRJInCftnpBtAPukSwsaMX5iWArSMBsNCdfdZnTWs64mplAQu6gWURsaq767OOL65Xg+XMr/SoD8ACWdnelxb9pQWX1QzGOt+NG7/k480nksTqwfT0ZRBLgc1mZ9sx6vHXt9/NKhfxZPfuDp+PgnPh5HrjkSr3r1qyTIX6X7a6TMjF2Qzu4B8QgxQMrtORgbW1Lo1Ea8KyNrw3Mv9nab8xa6sW/fPpWTZgujrNps1U4St1W0r8ArcIXAaibTlehoaVn8Bt6D0JaB0JCRtSX6hGd6KEeMk3BwqXY7BTk8kL3WiQPeSWvEvVSC/I8Chs4tPr7l8etabupC17dKlA3Pxe9rNBeANXEBjfNyQMHQ3tPSrrxA5CAwFleQi1zwN/InL1V6Fty2jPNa4qS7BcabcRMeLstDChjWWHOPFd7bmo+NrWXFIQ6MII4p0QEz1hHYa9HuzHmJXWNkWnRQi1MnzsX83JIEOZOWRmJ2/x4zqsmpKUfvJXKK+XLAvIxvlHa714pWe0WE2ZYnhKeLAygul1sWzyZdkvQY1KNR5zjWnARHgF51qI0FfU9hPGZODwTv6fYHD0nwAPt8synJiRMn4hkJ86PPHY3TZ87EioibY0YRbnzPpgsQ+uFrDsf1110fN910Yxw6dMiz1ftCnLgpM/HzLNyDy2GpQevnlat2jE5MK97pePrZU7G4Mhd33H1QYboxLlqbqE3z0TZclMYEz6MRwaXCXgkgjADiSrrJOEt6BXf0MJw+fSYefvjhOHbsmLT/8Ri7cTSeHT0RK52FVAj015AieG3rYMw9NB8PffFhWfKLcc3hw3HX3XfF61772rjttttsBew+a7wPzD1ZW1mKVblOpx2zs/uEu5osI+FKSjK7a83Pz4umW3H77bfrnT7SO5Z6Gp9CsZuxcG1828NRvwKvwGWD+ZvoZ11t84lnj8fJs4vRHJuIV995e0w3tmQmwNcVpDEquwHearvcQvzUqdPe0OjGG29020XE5/wecXAY8y6FofNLT2yhSTdGxiXE6TL19GK9oYUVNwjbrVGuhLsMULC+IM94/V8IJCZHWzV4likxK3xLAiy74NOapu3n1qa5XjAPFklFAyHmzQT0Q6gi3JCY+T0Ts+r6hjTYdH9dgpxJO6xV16stxu3rKlZPXzJ5Ytm4GAmUmpHotTdj7uxSLC/Kit8Ydtfy3tmZmNkzFc1RMWb6jcncZQA54o88dlWGdjsPStnc7MRQXTmVoGSiBvExDsn+71sbEjZSKLzlrXsNZARu0HUt651BfEFjSEqYJ76BJ/BFfpyQ8eNHPfR6Pe/Qtri0FOfPnfNZ2bnXPGPzrMWsxcTEhIXOvn17zawR4FiSCHHiogEUhcpSjOhpA/xTXnN7X9XhCIrTdJw4PRdn5s9GrbGhePfH7MRUTNVFZxUUIboTTAsXgUuFBy71zU4o4YjrheKjrOvr63Hm7Nl48okn4+FHHnGPBt10hw9f43hQCp566ikJsTmPq89Mz+jdobj11lvjrrvuFNO4SeXeY0vghdJ6uQP8k8lF7XYO+2TvjAS5rPNeVyqyLJ75hXkpwm0rLhxnm8oerjIOrKgm/kXVcrsXH6/AVwZouW5GoqGFtW4stDqxuLoe6+Jhd113IKbHc8Oi7iZ9f0zEZMItw2TLUspPm5fRu2glXLHBpXa9IF9YfXqLGdIW4oxb2nplbTOv09rqM0c88RgoMNbj5QBRyKU2lXFaGPgFQNz4SRZ4/JoZRIzbM/EuBS0T5rBkmSy14S7oPNiF7+g6R0kgvlwClWvjUUzo/huSUE6rnqVFjK9wbChrwsl/fucZ7aQ7xKwl8CBGY4uiFmtL3Wgtb0S7pQpXkmPjjZiaGYs9e6UANVGAiqX6wmBBLkj2Rvc6k9zyCNjh2pDqQfhRPk1kNeWnJ2HZg+XVY6zBrH82pBF2mKCHII+ucTo2vEflRFAkHsAnX/lKJVa9HTjiRvgwZs4YE4IKpQZ/4mKp1NgYa4CbXhFQduUqQijjQKESIlz/ildK0IZcbWsyRlDA8MfVxmJ+dS3OicEvrCzGaPNAHJyZjkPTOev9hQRbn+4uhEt9c6nwF4PBsgzCxeIGL+CKfQVOnjwRR48e865SKEIoQFjt4K3REE1MT3tS23XXXucJgqUnY7cLcdex6I5u89Kb0ZRlA93T3trtnnt1fDKelByUGA8hYRTAKFFOubUgF/0I71DoK4L8FbhSgA5pStBXR3xxbn0jTs0txtmTp+ONtx+JvZNsITwc7Y0RC3I2r4JLLS4ux5kzZyzIsciTjsXzRJi7XpAvrx/datQlIIaYuCKrVCXeEoNGnui1EdZndjQ6PLgSgEYJii4Dsv2ameEQnJ6UwDuiq4CkmFHe7i1asRgZTsdSrRSWKYQR5JzfzT1W+khVCSlkiF0yRBYq37EcxsK8EnKUCebspWwwGWWM098QjBtbbWlwEuqKk3fDiq8rQhkJ4afXjPZKxNLCmhhaW4JuJA4c3BMTM7K2JPwoIOkCjJlSFjMql483aH8iKudPb0Ayy3dUJpyLoHccq+rTxWorweQilugx5DHWZOiDWcIIcuFAecXyZWx/dHhG5agErhMkMnCdqgOpWHFyXTpDBp4HHXWDUMp6cgj5c5/fuO4Urghy4iVMd0sCTW6idiiiKzyrHI2myipteH2zGyuy4uaXWnF+LmLf1FjcfM1kpbRU9EO8XMs/pZHZ7Oe1QMnLTiBflwsZB46y5Hcl2sGyAgU3DE2w1SqnvzETHaHFISjUFTijy44Z/TN79sTePXt9X3oydj9kbw6bIQ3SCQ48djlzfl3W0cKi9w645RYEOcM7MBSUZ8I5qOncdYV7BV6BKwVoiqYpGlzvjcSJhVbMr6yJFfbirmv3xmTTL2NDBuqQ+CS0yqo02u25c2fVJselZF9vHpYhoUXxRjPg3QlDS61ntkabUxI8dCPLSvJEtIq5vhgUYcXEK3NgnP5jsSPs+ZNww3lfdvZpF8AfQWD/n5ipIvJYr546G0te223hLYvcJ68x01lMA34glmIhztnGjBOjTHjzfPKtCLzJirvTmeiWbqQmP5ctJ8BxaAMVDKNh8gSTzDY49Y01RViXlaXOGCBL1+ipYA/z5shYLJxbiZX5VnTWNqMuZePwbftjfE9DwTdlH0sDVNpD0gY3u57Wxb4oSo8JGKyzlbDlR7HlVGqjysvMlH/Ogmd5HLPWGV5wNhQjQhphblwoX57cph/MsubueNboVpHa9R+5YhnRHUqFYbl/qXChsKRedVH89Ch0NltSOpQrpYXCMSrlBuVpQ3jvqhwy2uLc3IJXaI1Pjsd1UxMxUrbyrNekCKBBqzwq26b8R5irgjBQ+S9MlzJlGQsU4XK54N6ZgSj9LZ8rHn68xC9ppB+w9GYg1BHgTIbkmXAIbDbgoXsdC7woRLsdoDOkL4rb+rrovoMCTS2qldXYw0HKMjPW292Ym2OMfN0WucvueklcFjzav3q3s15fga8+6Ne7nypakLOvoPTWmNIqOqloA9qBaxtKPN67ICTEh2J+tRNLK6tRl1y4Zv9MjIm1YaljXW+IJw7D89RmWYq8uroa83PnrXCz+ibzk0C73tlWB2lz57srgSxHfp9l79N9efflxA+onBwBp4JYWCEiriBCBX1+Bniu/IjSDtYohDLu7XFourA7qgy5wKLmWNPcAQwh6oavz2EceSIbYZmM1ZbVTJc4FjkCnEpLIYc0VF0kYlSpLCNjYlFa8Urd1gTLyMSI5dKizNnUpJNX17lwgdKhSNi0AsEkrGBtQ0BMhGyOjURD1jiWOwrFytxKrM2Lua0rjL4dVl58SEhdX9aw+JjBzdh86RHIioOUUSSctvCP8uB17xIMzm9Pio3e4civ8WAxWPYMFhNVhlB4Mt4BwQHORe3FARC4ewGuGpRyUF4UHXpAOOGK5W5SZqTBkDS1z9aJY6P1mJ4cVUa2YkEa9HoHWqASiYvKw+lWYTlfGLUuc66USrmuEngaAtVqIaNUKpobTGawwRVAOCOksbSZEHjgwP44dOigu9P379/n3e9gFGU+wVcDgAJokPJQdhQVVkBQTg5SKRMwwZUPyRmEHSjYxunOcK/AVx34KGPxNUwsfvRS0oG71VNb451IADeEtVLRhXtJ4QNq+V6mK7qiGRUy8v7r8ETeq4319A38ZmJ81Du9Ea4skcz4CKvvFAnKN0C8he8WME0OwIs9Xy24WjxCWKmr4CmwEIZ9lF0JlO/gyEI8XgNg7WtLgohNTirX21qNLm5DbhPLGv/s2sayzXFZRB0VQncek9vaEnTr7tb2CW1KCeuSrnPvsCbLzemLQ7PLG4KcMWVP/qKXwO8zDEBl2mVV6wexKZ4taXJY1ZX1qwgILSYl4crkiboEejOi5tNA2rG2tBpLZ2Wln2/FJuumWxJQIpoRT9pD4SCviKosU9Zdpmqnf5ZhpQ6kRGQPRj5nPkWcwgEOZQilwoQ+kuVNCzMdcmmbiIsg1x/h+L0UsC3MxdTZtc5bcQrvXkLn9kL3asSolCCGQpYkyLtY3iADnChQTklRYHmlINcTCKrgahG9YUCAZ02QbqadyfCvuOdD1mMyGoQ27qvFAt8JxpDpp2yUw/ar43YIdfx4B80NMrwXw8VLxRxfgZcPwBcwIGxE0JYKj8qnBOhADh4Ar4Ns8kSzQlN6TTiEOMH1JeqBzL5oMz9Fba9eb/R5nYCmLYHh76HDQp8Ftum1ev6jhsG28WLt5HJgmDXUFlqe5EaEX0LRXDkSEHbEkYizU+wIEJh3p7ci5p27qVmAbyy7G72DX281r3IwVfYdb3j3MxgkFSRBjgCXy3Fjxa306G5ujoxHnbF0b2ojKxyBpUp3l7MdE7YYK8fJghXjYcwut3OFPgjLXvAcAcqEMhynv+W4fI71MVO85/O9EaQjEuL1SQnzCVn4nXYsn12K88fno7XQjeW5tViVcGfXoc2NdaVDDwGzeyEeocgEZBUlcWXxmj0LrOenTHWnL4XCPQ7C6RBj9lIQ6MUQLtyLwTi+4iIehKUFZoV/0gGclu+po3z3koDrG9xnHaBUeZtdlRnF1zPcpYSMMPzQ7cTyWiu2QExFxKgXNesYKCwqF6Tk/BKkn+dCV18+gJfU/vvXCmkCaiXpmrSuRnq7F4wB/bMiWFlJO5WXpFFjzXCxOhrE7+D9K/BVCoyD0qhFCsVg8ji06GYLf72nnWOvAFwQ+PTelTkVPXom+VZ0p5fmwazT3RyuuUePJWWEgd6YZAld+WAi0pCcgHcD+NObxBVXaFcPfr46POXKYLvd7Lj/UmC4IU0GK8qWHSKBMYXLBjVGqz4AmciM5I5j4t7F6Rnm3JUQpCvaVrUEHPcsoepstNL1KscmLN7FE2SL2ZOzqquEbrxRWQIT41OyCKYl7CctdJl5zzI6rEAEgI8tRbApDi+va4yqIkej5vE8ugIlIC9gSmnZM/Gv2ZiMsea04p+KphQKtgOs1wkvMcMmLvrVmsMxOdOImf2jMTqtSmhsREvlO3bsdJw5syi3EKdOnJHigQCDWDL/dsoVZA1QeeQB/NML4e5y5bOpfNSVds5ER5HgO5bkZc8EuOx0GWbozyIGCIVohyYctxwTAd2FZZfpfqlwKYKDhfMjnx6WsgAXwkCagiMsM8+yxFW5TDAbUmNmuhzrkPmWtsrRliwRpL6ZxJf1f/WB+oAmwV0ZZsGPmnH5Kvy9AgLjAZf0C65weSxr+gHQGsFKWx2Enc+vwFc/wIk2hjajI8OjrZbe0f0GE4kZklTb67iHU+0Ng0psAiURAc4mWUz4pQu9Lt4L/eWclK74tyxv8QQUApa3wuvgLbCZRlOGl3gGAJ9jL3ZoEtor81oKvy/AO5yF+ksEg3zkpWoHmX8KbE4PI7tCQW7m188clQdisxuYmdWMb4s564eQRUPyUhQlijCjYN7cRU/kw0YQ77wRCt3baeGhumHlsQwtLWvWVKfVSrzuPseuUwR0SRdhwnequkogplJgNVAATs10ECSEwyJWuJFgyVp21zusM+WMVYwL4pOKMDocjfHhaO6NmDhQj7G9zWiJaFdanVhZ0VWuvbYhpYTMiLA4zMXSSo58FDD6qopQ6saTNM7Mc83l4XuDpLHI0uvHmSfgTW3cGPRe9ce7tDCpx8RpJpmCNtP48sHxDTr9wLTx5LLQyHgH7tNqo2FSMXU1wKa04zU1zK6yzZnD5MuKhn4uIWGtBKQSU+BqNQTS4M93jnNnvFcHT18VIPyAo3TCjOs86zTxlLjKZ4L3w++EEuYV+OoH04DaO/zHVrbctsCENuCjanel291GBu3edINcSHpzr6gMLeYYtbu9mFtYilNnzngpmSR0jDVqcsgJmQEo5jLioLK06pE7KczZL4MlouwDMmj8ABej1T9KuFR7uVwYznXZ0n4kAFj7e6XtzAK4ArIhHd3x5TpvOa6yIIF6jS1Cy1KyauyaSqxcsUxzq1jC0LWMo2s8hRqzxz373UMB1Ri2oIwRe5Kaha8Eose4Ed6EyYIVhFmmIJQrx3srGQhSvlEcKAO9roSmrGqHUfx+J+ft/EhSCtDIxGY0Z4difJ8s98matNAtEdymtMqhWFpoxfpap+rmyXRwfaYn5xtc+iEScQwV5JCHhBlDCf4RAKwzUcz2rIqHkxAfSgWKSXEIeZyFOsI/ky3/XgJQvMZP4pG6zDrF9Z8ZwpgcHZMbjYWl5WgzjiVacB0huxUGIUF3mktr5OgyQOhfDsEXcNxOK10fL1xdGX56BQomCv4TV6WeCv6KI8igRV6wCvB+8PoKfHXDkOiASW0Sw7KOc0VK6aRNLiseB8/wROukL2jHvEIO6mGb59Id31Vc5yXEz88veClZZ309psbHfDY5xoG/J6pMHorNq/x7vdwIq6mwTFQlHaDQYqHX3QrDHpvusrOYLDuV6cpnNRcEFIQwQ5slVK1oK+5uj67UNb8bbdBVPWmBXpOQpmoRWGhcHrOoJqgxE5ZZsawDt4XscW26xJnQUK1ZlTWXXXvp3C0qosCq9hgzSgPf/P/be68mO5Irz9OvVimR0CjFoiyy2T0kZ9tmnnZ2zfYDrdmK2ekmlx9pzeZpX9ZmzaYfpneawyJbkU2ydEGnzrz65v5//xN+b+RFAkiggCpUIU/CEXEjXBw/fvwIV4FXa0WoOGpl2ivaTPja00VRwlZZ2fOShp96iJ/DPhiSIX1NzNisYYi0FbOuOCdpNGT9/SCNqsdp2him9csqu6O89G8ymaU7t++nvd1Dfzd3Nh65cP+dYhzuwb8YGeCv8Mo951+wfcqGiZPyH4qcufKYM8dgYi+8aT8+UvlsE0Kpx4jIoo2i/POEZ4GIro4p5U3/8GIylcs9nZPT99qtXtpcXUvrnbYs6jupP2S7H9MhIhgrXDECxAe6EUmU3m32KE7PitsyeL7XNM4BpRQ8QNYRvlgZ3xSwrFNbLhQwNPLDIhBHPcifD160k+PP01zANwVo1wUvPArz9lf3qeGA4FyN1ZVHUrRDKeqJpNmJZHpie5j6fl8yTJ42HjjqleFxL5bVFeU9klxg9G577yB99Oln6bg/8KeZv/fuu+k777yZui22PrIAepr4kA/Tp+Q1GfbBxttEDw8P5UQ2fNgVOgagDqd49SVBLqMcMryocqtjeW0M03oYw50SYXZeEEK0lpKBT+BEY4RHzuc4/QEQ3TO8zjB5hcZDgeNdY9EjwNXY1sNqNCvmqdIzj+rtYvI2XUQoOJQBx5iyCI6h6sSIAmeVKwPmmP150EYxZ+6h6fAaDBZG4ClGkhAnLw9hy2CwMNdzDwgrTwQSW9gYimGOvCmjoCnjwPPnzbXUlkHCIjsbDT6wBgPkJK2uVdLNWyvp8hUp+9pEebD/NvYeW0GBgOpDW9KglJNx8r08/Dx3jwK3EVMs0sPowJBBiBIfSqOo2Xc+VBiJ3hxsg0JnSmNq75zFIswBs30Nj10FvwygjcCL7NUWjBTESE8x9G/BrxpVGqnXbKfNXluGXSP1ZVUf9dlLziiHguIoJ7dFwRSFobboAOWO8PwQijuCDCUHcMygsqlMVCgevcYAPwKQnmZRk3gIM69FmbfJKRpewOsMJ5KJUynkgfr+kZyeQ4Ujya++FLt0uiSDZKPkb6XVlY8iWY1DpyvH/Y7lSImtJFMbae/wIH1+52669+BhWlnfTDeuX0uba6vpZMpI50j6QFqFNUziPdYMsWecEdO658xrcST13p6/j4EyR57wvOy0nu77LwfKMixD+fcXkWtSG1lIkhHDE89aoayIch/GIGDYN7xEB917sZeHvSXsJbRDLXMf5YEDq9FZHDZhpaKUOfP1qCvjJ+K7ARQdy19t7vf+jrdXxqHIZSJ4XzXz5qxQjPICx7haqeg+QhbgCsLGr1Ecnl9mNCcUOQsC89A+w/x1vqtekfJGgUuR11JXFibPTxR3krrdqcIstVrgxBaJoRUWqLipglCCRcNBtWgHIxFPlACvMQwN6hPfXkeQGirgKsYtFgyyxx7l7c+isubB6x7IC8XK38sD6OkVoi4E3JmnDyUeoDq7/THE6mm100qXNjfSQB75/lHxBSNRMpzwwDR06Gmsgz6PwrN2RLIxrysED3IP/8e7AG7OLu91gwVvAkGzPIKRCeb3xf1Z7ZHT57wW+V3ANxEO1Lc/kxf98faOwyc7u+mT3f304cPt9Me799MH9+6nz/V7T0JtJD6CG8wT4h2mPQeDUdre3Uv7B4dyTmap0+v5+w+ruuIE4Mhx8ibmPz4d03jwHZLO65hAQu8ZVeUYaubG59548S70wKO8+qKhzOtn8f4X7QtVL0CQsoB4UBIinBccE2FoRcHQCIe2MHwMESEQQ6R6bYUTytkb/klpAqLKFb1QnnEADEPmKCR58RwaQ5AxYCXFvK+NBLxMPNFY5c6pYm44lee5dwWaKnv4WanEFcWSCamGBAPqreeBRzCB5571im1jGAfkS13Zvx4Hy5AXqx3l0c9k+c0aaCA9wxM+ljc+Sq22cpcyRYnvH/bleU7ShDKkoZCBMJ7BZZoqvsYqavKHTIwcxHnx3ivvdQEYH4wdKK7qFPPhDLOHkeKRCaYVZNAwTIWlqxf8K0HUH+DxqVclAIfzgKPljJwoAmW6XD+nTTCZKl6gcuXSureMHIg2bo9SnUwPtwNAYnJb5BtQXOdec/E7vxa4fYv0ARHP+WMUgRM8bD4uXhfwZXXyVx2iLRaEgSYhNOOem4hD3EWcZdrxu5zPBbw6wEIzWsv9ZandAqLd/KZowxxLrWrZF1EiF3aibB8epU+ktO/s7qaHR4dpF8/4+DA9ONhLd7a30+d697mU+52DAz0fpqNBLBQeyJk77A+9qO323QdyhCZppbearl+TJ77OLiVJEOHQkGwOEeqObLR9gqcewmfIfgwCRkMJse0Y2bl4zz2jTdy/TFjuC8Byn/oiUOn3Hyg3KoPCkHaR4uBks3LGj0OCRg+FIm+QYV1/R3uspwyTMGwtAkkRTzxHXpUnRiPEsZ0Qjg+GjMfHUplSxD7VLZQp8+cNKS4LaP2DR2byllBINjpUAoYDSj/vJfcxkaxi95GustEsnFHecTIccRnW9WEl8rA5OS0TkivDzihXvHqGuL1fnJoofkMKEUPAnu+IPe8cXKOGVwIPB3Gojt4Pq/005QAYlhuMhOdRI+3dH6bBSDRqsE1tNV19s5vW5I22lJYDUKZjBGA9FnzBlfKoqwoVDBYZCDZKRH8PjWMoiVZMW4yYA1eZihg4K61HCjxKwJfb+NC+KmQ6UMtiMaPuOIQlthkWc9L8Fg0gB0NSqFo6IsBefM978qcImeHhicwXkZbnjJgwbUIbkXuUQXoKZuGe25GgZ+N0lP7rv9xLDbXZz751U866FDijN6SZ1dJ4NFR+DRkj0AGlDs0DrxgSp3zFLviG+Tbm42h742dlA3+CI3lHvEDbFiY3T4XMJ8ByX1j+XYZyugxnPXsaPKmMLxPAvYwLVYG++s98EZ98veu9ve+9956FJtaS26YYxnye+l/AywUOYqmqf3iYk5E/9QvvGuF59B56TjgFU71lWLAumQErwAOSFcxx+5QsyauJZMt+/zjd3tlPR8Nxurq5mTZXOqmtNFXlyS6libI4HE7S9sFxui+vmynEVlOyiy2peND9I8nsUeq0m+kWCnxtJbUaNS8+rsk5CgX+dEAWfPTxx+n+/fvpJz/5icpBvkWfKsuy54FyurIh8FX0VxnWXVWso8ZEWbHdKi/8KYThEwLCEKU/Y7GYhDfDv/PFaRK+XL11jHhqbOYvsjAmOZ0aNrHXqfjNRk+NyacR28Qy8yB+US4wEXky990qBRSty0TgI5yVoQWOgue8Scdwu5Q39+ASccC/qAsTDFL4XmXvIeq+fktpYgTIAGBx3VgKdzpmW5toozwQUvVmLTVbzdRtMdTTS81KR4wqGhJHCoX925w5TknT0TgdHxylh/d20oP72+lg/yDNlK+VTY1a8tGWY48uYCRYj0pBEVSq6UW7UCfuLT8VCvkovJiHj9GC8M5DiRJiJIKrfpHWedDGtBv1iT8yzu9clnCbpytChgUPBOR0+k+heKibeToVjIAw8Iyq6TbaJDpotAmtCD/EnnrPZVl5wysspBxJYfDFNj6niSFIvVHeEkImiPBQZ/VKfaWKEZa4p8S8uK2M+9Mg1/WsNEGfs8NZ8KS8vn6gOn4TqvGaA7xqw13yIHuwsZMHuYjEZpSvKfmEjyJpJM+2L008kkE+Up/tS7lPJYNRzkOl5fdDeeN4wNe3LkmJd1O3WU9N9U2mHzkXne1iG3p+fWsjvXXjmpT9uqfbiLcmpX/j2uX0rbfeSN9686aUuGQrClgGQl3ysBB55wL1xOKu6HsFw34z+t8CRFqUrZQPK6IlDL1neQmWBRQhg4UzQtR7vpmbxiOW5eZnIjneF78lnIOM+oOICFqsQOWFl20lXeupkVechxlIxURJhXDHo9Y7PPDwPDteaNZg6FnvopHIN0yASFmk81Y21VNlhbdOY0aAM4gfnzZlVEGetRRGnMGOghGHqh6eH2fFPYEV9ShCpQSftnDvNlZTr74my1MGiYwRPPmmlFFTHjPe92w8TPsP99Lug910sHuUhscybMT4sfqcVZfysmVEjBipkGK2p2lTRnGs0FU3/YGt0S6UMI9oEqxCcGYUAs/WR8M6kD4qHApcFc5X56pQ0MRNq7imC0FA54YEvOdhpCOuH5SgSGCI/ADyDiXtX8WfQIVgZDHqMEKRw3vwjBoEnonFiLo3uqQQPU6YwllMbTgu0w2MavCzMH6Cv4gPTWg/vTN+OVzAlw2P8ssFvArg/i8JxZW+wnokKQaB/lPnQ/L0R5PUl3d9qLA/GMnjHqUD3e8eD9OD/cO0q2cD9bWpEk7UX1HkmACbvZaUNtvPohRnqX5P/k156KvdZrq6sZKurPfSpdV2Wtdvrlc2V9O1rfW0JU+8Lc0PFvJWJHNJb7TPBZnnXobifhI/22h4CWU+Drw4OAealL9QCI8PVMBBf04mhRaGQCFQZ1h2ajZ5pQhZ9oKHN81cL8oPIrCqGSWjPCSsEdr+ghdfYSO98o/yFNly2X6w0mIUqJwZq7jZwiaFLqVpoY9yAp9CgEdQ/hgTsyIdDAtuRCOulRZ3lMVcCvPNLNRD+EfhKJJ6o+ZPlbaasSKeOmGHjMXMJ/II+Qxst7GWVlubChvy0jkdrp06nWbqtOup1ZApo/qOjo5Tf7+fjvYG6WCvn/oH/TQeoMQJx55q4AQ0hqco23Ti3rgIT12tWDEsij+72dTc7YKCkzKvsK1LoSoaV/HoZTCp9+T9mYCiK5AORavSiiqbbhA9KGSINiclNF7ksYDIA5jzh/OF1vGOZ84Tpaws4DkWEzK6wVa/XEbwDiYKUykqz3GjnaIenPDHx0vw2lH2GI3wHKv4abugHQqdeuR8c3VOGxYBueM9S+fL9SxDfnbWuzJ8mZ38Ai7giUAHk/xE5iIAULLMNQP03ZFc7Yd7B2n/iE8RH6d7LFA7HvjDRzy/u72bbm/vpKPxKE2laWVmS9EPvPOoJdlTlTyqqE/C8vn4VMtdPUMmthVntV1LG72mQiutSWZ2JS/lzqkLK91U6eWghElxWi49DXIfzFM7GZ7UN88DOf2T+vkXLeNZoPbXP//ffmkByS59ms2CMoYeyyEPtdIYIVALYQQPoCgsbBX0gAVgsXocD5Yhca7xG28uhqvjAygnfABEHiteOQp3JqZhMRsKyGWTIx57VXnIGMietT18e8kI+8CX0lEbrGSk2XgSSoogghf48gJlRX0JvLPiBn/FAf/5V52Er5WpFTzKNhbWkRLDgritak/pYlgKpcvqe4bVW17tLgNCZbIFjHl3jg2sV2TsTCtS5MdpT53iuH9sBeStZ6JtrRiyR0mbF4S/lZXoH8aNmJt6etoCJaZ60/uiOv6P+fAwAiZetxDKX2/8niv1n1PM+SqGHug5NKLD6Ce0LTOkPWTTGghja/6TGwfikxv58bIgul/zjmcqrzJM233loTZfUd2bfL0IJQ9u1Ikc9NMK2qMULHhktCG29cFb4ILiZsidqRGvlHc5GBz6oyj/5qbIel4f6BTP5+/1Lr8v32dY1D3uCctxylCOvww5/dPCqwTL+MxHdUQDhmT5VCRz5VeuXDGvQOMynS/g1QP3aSlXdgxZGiBL1F5s49o7OEr3pKgf7uyp/zHFOJY8mUgW170/G+AjOvfvP0gT9dkBSl8yjTn2K6u9tLXSISvnhxo2N4hXGG3lP5dXKGfiNeR9M49t+aDyfDKcdY94SRF8HggRnenTgbNGWLMBrteuXZM8i3TwI3h8kT72uHTB9wG5jJcNtZ//4t//UlWZV4iOiVwqFx73CDWUQwg3Ap8THQwPpaRYWS4B6mZC8SLsQ8EikFGk4ZmHsvNev2KrFKeS2TCgIRXPWdCwnFaW89Nf9tg9hK58wNlz4NwpGb+NMciTlx8qFDokIglvKSrKEisJF0YFYCJFA1+VwWlyrBBnTojcmW/mTHjPX88VhcwIjBUW2dVZX8DUhMpXB6ARTR/yV94omYq0d60pD1IKuttupbYYn/zVH9KIOV4ml4S2PUzFQUkxwlwvPmZDm9h4oQ6uH8zCPDKGBkYNjA4NgSgbGrp+Cj4QpkgH7hznyu8gC/SjjfjBb9LzHsXOfBSxgp6EzKS5rDJYqFtRq3y3KWnghaKMYoogdjBI8Z4cpYdHwk80WBVO7RVO8yMfxVc2ujg9/OMdDawfkMGDgRIGAXjShux0kIJnWkFlux3ARZm5fLDld4G1r847/15AppPbMNOsgFyP8n05D9O09Hz53TKU339dYBlnt7mISf0uFPnXE5AWU0bA1IaWqShytR29n0NY+MDRpa3LaVWKebXXSSvddurI0eFEtZVOxyOPLIpFbkzkldPqayu9dKmYG+dkNtS1HSrxCl9EdP9zP1W5lMcDh+gn/kXfdR+Od+ak4l4PdX06TAqexAAxTy6lI+/n5c2crty3y/nl58+b/7MApNQlhiY9Ry4NAgKnA0ohQl7KHwur8JKY1x3oXSxko/MiRK3M/YfnHMPaXD2sjWLnvVdbq3gJ9vii10TpOZM85rWtXPUXOEKMwMVuFQJbj0w43olmc3x566twlvKIo0yFrw2O2NIWv1k8hbcK3nj8MGR8/Yxh++lETMciMi9AY8W4LNCKcFSZLLBrMA9e7QYjFprHxoC9cNES5dpMqdmtp5W1TlrfXE1bl9fTxqXVtLrR1XU99VbWlF8rDY9l4HAQEYe+qCTm6ilb1RAEzWgfFDcLA31ynfDkK2n+UhrGDcQkmtsLxcdhP9RZdfRqcOjAyEI88xC8FGHQEmELzUw9twXpHdfpQjmX/wxuBK780FPnWQTSFLDAKTxnfyTHH1DhsCAMusAB2Z/7dbQvPELdMLQi0OYYKDawODlQRtbspK9OHsYkBhQjIGGMFHgW19zRntS5Mh/le/ij/CynPSuPJ+V7ARfwKgJsjbyMEdfgXxyukeQPW8E4qGnr0qV0aX1VYcXX9W5HirqXNnvswumkG1cuzxe1rXdb6eraqk9cmypvlLeD+jLGgY9cteDnPiv2kPEsusOxUZfzb57znnxIK+FaxD0f0HeBspf8sqDc98vy42UDZVQrJ23dcfQpQZ4likQvysJrvhp6rsAZrkVQy4tqN1JTjceJOQy3oIQ9D4KJUJPCK1Yf11FwaoD8zWq+H8tnSvFs3WAqh+Zmb6C3fLGQTQrOC9kUx8ocvCSg8ZK911jCXA8XzMd7Xae6MsfsD4sUQ64Trwhnz3nx3XNv41KwIs/5oCjD81cVZcWhxKVgVI86x/vJ8my2O6ovC+1awikMk/w51KAXuIS3TNy2GL4tC7bVaaVmq5FW13tpZb2TVjfb6eqtzXT15iUp86680pQGx2JgGQ8n4lpGO6C3lZHzJVBL0RBlLgshPnkauNja5X3BN7QfAZpaOcrjrdSUV0XKvRhdYKrACl2Kej6fjOGDEtdzjAC+TgedUJJxljsBRU/rB/N63l1K2J6xFXWegkChK77oGzyj/GSt+At4KHNdfTyw4tUb4gNIV7Ql9Y3K0C6iqHiKLYatFvSX4SL6srKWL6kxRRNGluKL76zIMRpUJmWDg4O5Q3mBs+8eDxcK+QJeF8Ax4ZAmTrJER9K3R+OTtL3Lp6ZTakmOYVxX1Zeq6lNcW4wcKh73TfW7rmTb1Uub6dbVy+ny2kpa48AW9TKflU63ozthKDBsritiksecDOhvWRBBQhQ5ZmWudKRFqcdR3GCKrEGRk9n5II7lXuiIcse37FLI8vVZ4FWRDxlvtaE8HpBCCDI/qitCk2DvGoWsazyLeUkCw8Bx6tmKmKAn9SKDQIYAXixnjKPop2w3kzKVdhL9woMmH+bLWTDGnHdViqjKti2FmpQ3w9p4mu3GWuo0NnxtN9lDyErxUPzg4wZAt8vr9epu5lbhQo8oKKhyDCkzhM+e68H4wN4bQn9s5YFyIqDI8E5R+rH9jIVn6CaME38Xvd4TTqtSmGtS0asiEVv2GNKGNjDcKI1H8lxVb6YHmM/Hc8YYGI04qU6MJJxawj/JUOBQm0lSJ6k+lN20J5SPXXb/8DgNDoXLtKY6d6M9CrpxDe85mDIYkOe8hOahtGKeXrEduI90eMN4+aYBx7iysM71xZgJZUsZ5G9lzZoA0cHrGFD0DIvnd4rrkZECYCbKQVFPZICE4VQYAIU3HzhEnh4e50/pGPrCKmcPKcZaGCS6+hS4mLvPRmQsgMNgFC9UxXPiF5bEsPWM+B4JUsNlfFDo3CtLlRZ4got5/QmQ6UuIPlD0kQLIJ19zAKJNFs/K4QIu4FUFWJsPOp1YXofSxBPfOThKNRnPl+SN40vX2QnjET31R74bQTrWN0lHxP5s+czKp8UUIc6P9YQcjrriKCV71avq+1XJBS9iU/9EZOPo0UeQUeiYptLHQlbpHa+FYVcTOaD0kdUL2fM0IN/cj8vwZfTJL7PvS0LhjYmw1RxorAUs8OAGgtBoQWCGl6sVBDABD5XtZ8WQuIgHg1TkxeWFV8xhOkNLVoQ1w+54lniVKPEYHajIIOA5eeavn8UcsawxPY1hZiNlweyh36JxPe8Cc9Hw+oeHyZD6RF44HuZYCgovDk8c5VRhLr6KB4oCyoqur4ymYXTUWKTXTY3qqvBcVZZS4t5vT+ZqKJjS9dR/UpzouypKhbltpiwUspdfl/HCnnsbH3XhVNlLlcZhanUnqdtjAdw0HarzHO3Lw3QzyOItvP08J0wx8GQoloJReEabyEul47CokDbASJPuE0qikDLEA+ZjKvF5WaYyYjoDGmUjLgfvwxZNT71XPoQwGAolWYR4xmgJyrqUr8D0oR+ZD2grDAGrVMWnXuwI4AAbhjWIWATqQFtCL+HiIbcpAoM6snug57MHmvWurl0f9JPPT4YsysA0sCLm17wOQbOzALrmUFbiOZTrTHhWKOd1ARfwKoD7hniZRbp0DY5DPTzue26cjxoxuilxH6vP6T+SsZx1oR5AdPV15AtSJvoVOuJExrdHTPXIW2x1b0WuWDXJlpquKHJnMO+M9Cme4fjwnit5oDviqqwf13XPhMAQnEIuvEh4Wh9+XhnxPCARicDFQ0JzhOdVFlQRTNsCcQk2BFwxDB17eENphdDU1XKYZpVQR4Emebnsk6axizyz58j52zHvG0PFPv1Lz1jVvfhcKQoxE01C0FcXorwWysGrvlHkCiEslRSFZBZTvfxHXcCBwkNYEw9rkCFhDoMZTw8d33PhDDlJCbO3XbaiUrCwDZzAj7I5aUjxCoFPAXiOvIdGeOcxisDUgpQ12JtO1EMdpHGSuivNtLqOIqr5k6eHu1K4+6qPSoy6gCrWayhyAPpRF2HhcpmOYPSgYaXG0DOnoYk++vN0hGjkj6eo3vxWDrxRoP0x5vTMyhy6RIOHIocfYjqD9QQOUtZhBGCdM4yevW/yhaYyJKoYYUybqA78L7yDN0Q74UspU9peNwzB8aUj02YOMFyhRJWYuppn6M+iL/R0nf0hm568gBXRuu2yfUCQ6R2jSvNRJ8rRhbzy/0+D4KNFyFDuH+eFcvpvDJTq/w2s3dcaomnUKvDdE3gPHmY6ch4HuSZFjBfMwuRjFosxwlrEiam06EGkRaZ7VE/XyEL9AlnvIXFdEfSWtyGrHPQrojqX4jcylbTIVT0nDb8Znnd65AjpfRtxivzmv5cgP8vlAuV45ffPAlGD4q6U7yLkMl+8AREQ5WSo/fVf/YdfYjBZOUmkWmmW6gQyC2GYA3GFIMrK3rGInJWAPFyGrUdTvsh14CDVZIVaq7BNSwigVKVYUJ4gFAoPhckiMQqPgBKzIjMtAun4HXj4oygVGSAeIlcNUBTC18OxyhsFlBdYoQS9ypzV6EqfvWSG8pOUs+dlpNA8d145TrWTWEjmuVjVL450nXmYx4oF40GxUeAwHw3LFg4hGB636kk1YDw3LMyJFuIdKzcm1dSSd1+vrChOV/EbUpLiW1XnhAGBYTWtba2rrNgfjRJjqEoVVAeRiTQeS5GhMENZe/1BMUXBSAZKmnnqWfElNC/OkwfLqXnMv7OeIS8c8+cnwcv0koIWntQXw0uWlePRkYejYihe9PT2wCojHAdh+CgdozGMXrSaG1Ksa0raSSdj5a36W39LMMyEpw+NEH6DQS1N++PUUT06qyvCjYWOyhrKKj9oayEhPKijuUL/BXfwG8EQbcmJehiV4iS3MyMpsbZCsc06uiOxUz0Zyh2kfH8WRGc9X/gmwHJdFrchtGPV+jhdvnzZvBnEp51O1/+bQo9XFWBbZBrfiqD/wvfI6dx+kJ/jUukNU8nRseR+Q44Ex0Mz+bfCKWtd9V+lHAyYnhx7rtxbcvUwZG1kaxmhi0txdyHzkJPEsUxHXrtnFz1Xv+MlGThRZJWfKTDl5lXq4qPQO8SIOJbxUlxMf/Kbfsoz1mdFbhGPbWd8MAXY2NjQM90UcUlDHPg0dNwi/ydBlKc4BAGyKecXsho6I5dqlmG5fs8KlFMOQJZHdrKk21wO+JcJ5ALtkS2AhI8LgSBp8n2Orxt5TXmFenjXGSEqpvKKe5gsPLUyHkDkSV6ii69xn4mFIcAQ+UgKZiQBcpAOj/ZSf8CXcmJu1qu2ZVEyZ4/Sz9YhQ7M1hsq9/5uDEFB2xxJFUh5S3K3GpnGJxWCxKAzl5S+LSYGzyt6dwnUFT+qkQF39Bw0Lw0ZVMqFZY6BOEKuvC28SD5oz2DudtLK6mtY3162smTem4/SPVbasUehjJU7ewp8yzcDKF0XnIbECRNVCqWOo4JmyIE71lbHCM/awNxgnE14ehZhAP3VUjjsdiWYTjILAr9NeSSvdzdRprep+NXU7hJ6/Fb8oX51KwcfKzphPL4wHLBJ5+fWmOjgzETISOFqV7SkIGBWVHm7vWTisr6+lFvQp1Q+aKZprBO2oPwviQjBB7zIvKNAOjn8BXz4E4Rcy4ekQcS/gZQIyDDpHHwnZx+8IagPkrQL+R1PhZMrIrAA5pX7W7UmRq1/3+331OWS40ts7jjzKELI9wssGysiKF5xwOqib5awCuKHkuR+PccBi3Zdx1j/SWZ4UsoS0sU7odN3yffkZML8N8jkw3QyNWCvgxc+IWEjh/54PHld+wGl6q2i0eVhXMQ/7KCxndjpT7hXm+OrGlgrCFhsNr4hAGTyjART0e6FsRFDdZ2WIOgzPPROWMmmgYEx7jnj08jTHUuSj8VANxl7vWGTlBWtSJla6WIvUUvl7qNVWkhSbPDYUKrh7iFjK3PFVOvPyzLtPpNzHrHJXyF9280Itle86z8lAvcAajGGcwA0c/G1w0qCVcr1Vrr9M5iH7MGQarUbqrnRTVUqWISyU3YRRAF3VQsJJZWAfkE1uQNMikIBqNowI1KEow6MQXoOgewwY0YE2Jy/xrRhYeagMrhgN/i06R3o8W3nxVU7OCw83DC/qG2knDuRFWzE9E8PtsTL+WM3J9jXm2Vilzo6Bia7TdNyfpOPjoQyETlrr9YRfQcWiPpQDvQKKOqrOMbQ2Z7aoPzThx+LxlwJlPC6ggGiqC/iqQawJf4a8XMiJMmTvGKggs5jX5plkEl46RydjIJN2pcsIZeGFCx6X55cB7CSiZIz6jAcBxyLjlOvOyCX3rRYjr9R5gXOWY0DO40mweE9c5B16qBDKWTgL5nLBlyfn+SxQxo8irEeLoiQXQ8FSeLwsIVJAuZLlK3fLaLJqO/5QKCy6YrFaLFjjmcuRMguFyra08BpRHKHoQyHGyAANpnvlGYvLAi+pHL0ZO+CRs7iKoWEvitKzvGqaeLHSnsVRCqyUV2Dem7hiCcVB8eo69+6UtxgaBYwSZ4/ymFXeCt6HXgzZg4npBsPrahTpDPbcUd6xx3k0YqiRe3CNumQDxqMEVoRhmHAMrF4qCgaBK2r+MK8UfGLaiobQH3zBA4Y0bR1Qdnjk0BVFzO4A1VnK3HRmjj+va1CIKQbiZkMLpUx7U55+z9hiJzzZBiIF7IVszJOrPvkj/hgdxkR4s6AMxe21BhO2r4gGuo5EC9NP7wdyxw8PY7i/K0Xe5hQ7VRKzj2YBCyty5emtZGqPubWspwFuAdMiAnW/gAu4AMByoFBsBPoIXumiv0RvsYihb0nuqbPpt/qceuBYL4YeyaykZqPhb4C3msjzkD0Zct5fJjACiSdeVsQe0dWVuvCcunLP4URAu91e1Fk4Z3kCnKKHnuVwFuR3sXsn9AXefHj0+Rl5RwgKPx2Wy8y/y+E0hMzjCiwokQFPeClRuaJAfu8CJJjLsYmHEGaIGuXpQ1OYa5YSyaDcrMhR3sTlt4otAT+syubg8hneAT+9i8VWHNIiL1q14ES0RkvGQwOcUO4j4cccgt7VWc3dTs06n1GlQfF4GYLflxLlW9iUgHVX9VDzYLwr5c1nQlHmhVdtwwFPG+VvhPQP3FmkRQOyCEyeZ7FYblQEVokT2PrloXo1Np3FHUYeMKs9Obr1aHCUBlJ2JzXVu15JU+EofihC3ENvWoFG4x6GAbLSy+A2UCPH52DZqkWQIrdH3krNGtv5Vr2tr9NSaOu+rY4qq5U1APQPr/CGMLqwjZB5dZQxZ8FTR29hE3042rfWwFhi6J7thBht0AXLeZwGgwOf/sd+9JniSi37++zHg0m6cuW6hEMrsbBGxAjc/ScEJECoHdZ3dJDoJGFwLXjUCpwRFwXa5AIu4AKAUMk50D1s8Bd9xLK7CDxjDzk7X1DcPqBFsvl4wFB7VYa2+qj7nmRX0e+WIef7ZQBKGhgNJX9ULmd8+GQ54ZYVKUC84ZDpyam3Suf6l+NZpuh3NnLOD9COtChxOTMqY4JT43scD2gFHoHL44Cyl2l61u/yM/DMIcOjilzNXoZyonKIjB/TqPrD07MXrIBniBeekUH45mFuH0EqNPKwud/7/wDuVZz+i/JMOIbCrTjxxGmwPM9ReMuKr6ayp8vnMfF6KQvwvLCUik8V41voUq7M5aIL8eq5x6u2xeWgRrHnjsHCnxoGXAo6cGW1+2iK9xke6GRGvsfKZ6j4yp+FYVLQXlDmvKKRJ8LFOpi96FaMAxkkYkwZJBgFnMN+dKj8VAev9nZzQYywOLNFGnTjeaYRaNEK0BgFiwJHwcr71u9WfdUL3/hueWwfZIohMzj1x0hSJ+YUO5aVYyzJy+arasyDc/iKT8dTHNCKeSGs9Z5ywfNn5KOlMjDeMs2Ej3A+khLnS2dtGVZbm5dkUHAIkZS46OEmBg9Fj07GUL2em8zUL9eVK/8vnsUxtOfrNDmPLwIZnwu4gFcVlnmd+7LyyjzMHPOw36cje24c1T8YTdPOzo665iT1Om0kdNHpvnjf+aKQcUeBuz6S866nnvEcucjvfFxwju+r/rJCz/XneaYJkN+VwzJ4ulah/D7nyzXe+fFjIZf3JMi4n4VDGRgpEeY5Q/1YyjtnspzZoxmXE6oyJWWNAkF5W6Dz1nkx9B5KHO9rDsZn+bcYEs/fQ9cMUTN8zhw0c+CqBJak8sa7tQeXKx+JlQ6CiGHZXsY+8WKYWw6xnoMT+Ugpce67lK29PKWnRqih+R+KHe9bf/yeCS9+xwEr8lJlIMQwvDx4RgwYtpcixGtdhFDkPjmNxSXe9oWxgPEwTM1WJbXaKO1ZOtw/TAd7B7HobQKeolWBm+fMT0EwKhiZzqJp1COUudtBcTzszjatvPe/ODYXXRrH0YYBE1YldRBeCcscZR71t3KlDD2NtiRfGQk1FHnsAnB5xUiB8ZCFf6Lnh8fKU+Wt9RgNwNAjrWIpD/2nOmS6Uwdoo7KKMogC0JbkW4bzKPEXBcb1Ai7gFYez+HShsNSf1D9DLqvPIU/0m53eDKn3+4M0kHLn2+ErUuRssTW8uG70xaCQCRksM1Q3AO/4+Pg43b9/30qVYfVYLEy8qICVbqF4gSwfztu3Q7YSQs5lxypfeQeNHwcvUh4BKhFBya3+s1f8aCFUrhwWEPflRXI57ZwwVh/xtzAYeM4bvSuU+IKQBJ5lRVUoJylxVo57+FoBj9xMSRQRzuf4Ki8WXqkdlTurEqUoZLVBWJT3aHKo90dKJ9Y9aakEDiGJoXF/8tPKHMXCaXMxp5/pgaIIpc1oAIoXJTeW4gYfFHcobxZzea82eFNfqpHbVL/nx6Qq3YiT02SQoMD5Ehih0RZWnaaPvR2PxlLmR2l/bz8NxJjgjSJ3EE65U3pYuYCMqxUhVBajsTI/6A81FYr9+dSPeXDvLvAOA35zlZpW8omUOYaJV+uT0u1CnihqPP1iASF/+s20hemptMaV2GZ2DDlOYGuog8nw1/3m2iqugFIKfxlidCq90S+V73RuVuXLDwwGP9WVwHuu5B3PeLcMQYsIXxRyOVHWBVzAqw3waSiUBc8u+oKelZQ4ZzjUWm3Jo5QOB6N0cNS3N9tU51vt8GGUMLj5e1xPehF97LzgeunKSEKuJ5C9c3B/8OBBunfvXur1eml9fd27bACm5soyIdOH35lOj4OcLtKSTnJPZaO8CRgLociDtsRBli5DLvssWH63jFP5dzluZTrtCzMVyCEskAdEpbByguUrsMiAa7lgEC9uy0BlSI7RINHtW1cw50mZRqN4pDgoGCukYihagfnqOOKTIV49U9w4+QsFpHsRj2F0lAgrrFtNVoXT4DF/cZIGUXalqzQoHZXJ6vITKXiGwI08Sq+Yzxe+HmKWZxjVYmEYc8zMOUvRCwEvAEuclibFrkhx4pF6hPJC+VQUz6vGFTikpd7A2z3xVi+2fVXr+LrMww+ktMQUs246GTXS5LiS+gejNBwwNF9JvZVe2thcS91e1+sBwB1F6xPdxECsOA/lTZ3AFkoXyhpAERo3AYvclGe0VRgCmB4x7YBBE/cYJLGvn4iRL556Q3TlN3SONQ4qqcLxuZxcp3YaS/mrrRiWdzvp/US0G04b6YNP76b1bje9c+2yspikZkMdAOYXrj4IyPYHyl1mk9rGH7VhasSdQ/FEI6YMzEfcm1+MTVHvBSz/LsNyBynDcronxX2dALpACwL3+Xd+xzDm3bv30sHhUfrBD35goWaeU6CPLtP1Al4e0CwMtzJCqV+mP4ActAKS8gbYWjYYT9Kx5NjOzq7aTpa2mmltZSVtrq/q2k2dlgx2xQ2ZQb+PUTIg88KXCdQFHKgLCtqyXTggl/b399Mnn3ySDg8P01tvvZU2Ni7ZI89pYp4/ZAVOnm6eij/vc5x8xYERWXmikEcN+Z37QyFfFUTuU/C08jJkGp8N4ES5ZK72RUkBRsRIIBwXGeRKlEMgTZzlggJzVSEaXnFyIPpcKSiPCKQhl+K9va6sjHLe8SxWl6OMUQx6przsySmaGxVFJq8yvmIWnyElD4ako6HJF2UgpvScLgscdGXBnRR77WRFWPDtXMUphthdNnW2kmDIGW8cQyJWsfsjLFO+vMWwc64HSkadROUke60YE2IYPafKg3Hfi98Yhuf42uzNM48ex+VKuanjbGyspavXrtqinKmT7e3upe2HO2lvb8+HHGBR+1vnIgDKUoU6ZFzDCCLQXvGa/1DZlTRSAGeUdShsrCJog1fN6XCcn++FgfCD6sNJbR6S50x8h54CB9oQOISGjsJ6A+oQe8iRHSwyYWQE42g6gxYrii9jSO9aUuK0uflKDMlUhxfaKLZrwjC/LGwbA4oTfBf86dbRM4yJHC7gAi6gAEQXiivmD4uH6lkIAwEyk61ZDEHvHRymvcN+anZW0sbW5XTl6tV0+fKmFPlK6jTlvCgz5DnZEHIe+ZqB/vhlALgD4cCE04nBghd++/Zte8ZvvPFG2tzcnG87QwcAcUhNBNNHOD8J7/L7fB+/VXdklW5DaYcMivfQRWVYjn0xGmVcCU8C2ofYiE0rqtj/HIrAWBYQCHKNYESdeTkE+BeF5z89iLsAkkdwRqJHXDNE/gXB5q+kdKUM2bLUkKKO1fAoFnlyKFl5kD6JTGmwvigfJYDX6n3cnosGEbBAsXOEWjABK7pRXHysBcVLod4iViwQc30cQAaFrjzxFglSigXCjsQwcyibQuHg3SYZAIo3lsIejvh8J/upla5GXsJLpOZkMq8qR0HLS693TlJ7rZY661J63fjS1+GeOt3Dg3SwfZhGfeGvdOFocwNTBmMCWM/RPjJ9CsbnlwHlSWICaXhfqkNc+U0bYDxBr4InFOhI7kxKE3yh3PScaYUKdLWRoPeiQRgGsaCu35fVLOOjVVcdoTuGiOhlxqce5KV0wsidAmSCjij8oKev/gMKHIu65LpniPp/MXgReXzT4Dx0Lj/L9/m6nP4CXjxA4Sn/qZ9yXjl9BLJb6aj3sI6IUcG9/jAdDcfqk/W0tb6Wbl69km5cu5wubazKE2d7MH0t2iv6Z8ByW36Zbeq97cLKIz66MhqJB373zh2PCqHAb968OR+RtUNQ6AbLDj08mxe5j+C/+TtRQLfxk7RZFpHHk3h6UQ7wLDQqp8vw6DP95plCRR6mmrZmDxHv0iu/Z1KUfLVGhHJiz59SE5ABOYZmVRmZAQj6Fw5FOZQJAwaulBvepZ8XYXiymwazPe9zTihDFLCUfVbwMWedF7G56mJs5TXDE1f8WnxohPxR0KPJSGGQWjW+E171VrLJ7Eh44GUqnTx4vEv0jJWOGKTBc/1GnXjOuapOI8MBBeijYnluBaR3fAlNP6WvXeZ0optpGA3NJtu/yJWh9r6q04xh9qNaGu6IWR/KABgytF1Lly6vp7XLK1bylYbSVFXXYt8nw9BsB6M8hv7x4Dl4RS+Fr+jJ4kDdu0sLOeIrmWjFCAGG3MCGB3XOW070T+nBPPAOZmZag87EM85Wb6WW8B5MhlBLdWynHqfkqbzd42H6/QfHaaV7nK6udxU2lCd0go6RJ+XkAyiAGA7UPQaEgPL01PXCcAkwYpGX8QO3wPMsyHk/KU4ZMl4XELTLdCu3Ec/gK/gsD62/9957fg6PeeoGvivS4kVF217AywKOQp5IBrYGx6laV99o1ET3pkK8Z2RzcDBM/7y9I9nQSD++deURPs/ttQzn7Q/P0m8eV9ZZgOQqK9MH9++lO3dup+3t7fQXf/EXaW1tzWVP5IXPddg5ABciRzXukichc8S/lq3wf3U+EhqjtDzHIYy+kQM4ks4kKOQXsEyTHP9ZgXwITA9wrXKEXQS81/C0EIqsDI/tXFSuGIbmi2cK0QeVkeK+HIjK0dmzoMgBOoA4eDpgaE2F0FyJMwxcNB4EhNBuIq766YEiFBeaFCXE3GwRpFBRqkkMz5wvQ/Th9ctLV/4+GMVGTW4ADBoWy4kJVI6HeCkvinWwpiJNcUytD18pPFHy8IE16mR8to/AcaTky4K0UR9vf5Z6fKj/xla68da1tH551fux79y/mz7+5PP02ad308MHh8qfusc30ifjma3tidoV8GEITEMoMB0RNIXK1AP0hDtMieWqnu6tfV7hP3JnCJ4IBsxtwDP4g+E5B5Q3aZgqkBEQC/90xUCcxIr+WYXtguInmos8RBs73oJ5/gTTtgh+Gu/nbe4QeeTnOf15gfhPCjlPrhfwKNA25wFaBTr6vqDtBbx8sIEueSOhkiai+Xg4Ur+fSdagiKppNJymD+/e8dayy+vrp/i9fJ/brBy+asAQzHiyMv3hw4eqZsNKHFnn98KTOfNYRHtOQFYX1XNd0RqSi17zxFRrDnbScOxQ4Kz/OC2zFCnygVZn0Ot03C8Gnh5QqAyHfeGMQI19wkb6BGUXFgZDvRb8FqlSAlIyoWgC15jXftEAQXMlVZBuo86ZmbIwn6WRD27hUHzhakUOflK4ioMy8mliDPWa2ChQKUv94QH7/HEUq4ItLxXF8DzD8ZyDjieBZzyeHEpJcaCL8qEB8MoLBoFOcpvRSvpX4A2uHuoOJrCn6Ocs7GKRCe9QstAYfBqpLnw4dY53KFAvGNNfo9pO7fpKajdW0mxcSYd7h54v39s7AF3hUbMnv7LRS71eR/eqTz0MA2gWgfaNdgI12jOGylU+z/WeelBvn2g3DZrCxNAqFH8YHhggJIl2iDxdPzxzxWsp3ZhFc5RUbaZO6gnPWdobjNMHn0/TpbVZura+lrZ6m1BOgVoErzmv4g+I8vywKI97nkQncBLxH/wQEM+fBBnnx8FZ76OsJ+f7OgK0yrThvuyR//CHPwyaqW240FczDbmHpy7gZQK0lxysiZ/HQ4kj9UgrNnnlk0ra2TtKv/3wT+mNN95M1zZXU4+pxyXI7ZWvuW/k30+Dp/W1Mpw3T0DsI1kVW8w++ugjO5nr8sJZnY5cZk0WJVvBnZHv8rOMJ9eQPchySW6VQdycnzjd7+yI4EHquf/0wLt3XHY4kc7LegodQN6RP5B5n3h5xIB39IscByAe70P+Rj87q9+QpjIaDYu0KCmUizLT3wRPrOiEJEZWqlgpombiq1sQk3Rk/sKhENa60SUqFuVwHxWOwNB5KGoPeUBEKV/ieOuUla+UuepVFUOfnBSKXIp4cfY4ilzPrORRUkFUPHWUMQYOUw7xnfI4XACl5XKsRIjLynbuSRvNHXjTOXjOhQaIbQooUbxeaM3ogXHAsBBOeKheZT8eSSFjSMWagFaTlfby0ofjdHRwnPbVEY+OhmnYJ64SCd31jdW0ttpLnV47dbvsnQwcAdrTDIdHrmtW5OA3ZyQZF5xX74NtZsURt9BF7R8LFjHolJZUpPU//quIxtRmJkWO8SScFHMG7hMJDv3elyL/5E4lXblUTdc3NtKl7laR1ow1Bz8zDwbEKnXw0zv9xxUcMmNHCp5Tj0gDRN0W8Dg+XY531u/ckV5nyDxSBn5nunDP/OQdFPnBYfrRj34U7xwn+myOe6HIXz7Q7QmjhuSL5ElV8nBWVxtIxgyHlfRgt5/+8bOP0vfeekP9cTXVvbYlILdTvpbhrGdPgmWeeRycN1/yE0d5nzue+B/+8Id09eqVdGlz0yOEDDXzxTEfG63f2QFxOvPiopx8n3kTJ66Q3pbPXnMlCFZF3lCXyMNf1HTeoUv8LQo5aaHQQ0qin9h1M2Ihdql8ZFpsVZNcLWQLRgNz/cjpHA9dgWPGgmFGHMpK3RjpOs93PBwFpRkmqCJUEaIxr4pHBje4IM9By3esN1NL3qqqpwzI7CV0SOVrL0+4ZACHqACIB2FogMBPFxqAG55bIXHet5QvisWKHKKq4jN5q1KIPnEOb1jK3Xug1RBcfWys/iZiBOWkLFnExfoBFBxHrEppl6psJqjSCcArDIHAE9wlsHhDXRykxNXI3oeOhay8XZ4aXxjpdxgasa87CSc999GJXFkFH1bilGkQFTk4mqX+0SQdH4zSgaxTFqaw37PZqqZLW+tpbb2X2p2Wh9RhEE85KNjShMgOQVvuaW8YlKNlGYmAjqBNW5v+0Lh8ryvtAHjsQfGbMpzMQbxTfWrjmtpgIkU+TZ/dq6drW/VCkcsjV9qcPkN41/GcEIzLFAjviEvJC2bO4HdFR5v/PgOMeyntWfGWny2X9ToCNFimC78zbbhniuX2nbtnKnJ4LivvC0X+8qECjSVjxk3WxqjXSqnUajPJsBPJipP0QDLj9u7D9O7VS+nKWldy4zTf03avIt8Hn03T4dGRFfmnn37qryeurvRCH0g6hCccX4iMKU9JJEJRv8y3Zd7lPvRJ8DnxR3KmLMeJJlmtN84bOcMCZnYj4YQ16p34kqW/6YFiL5xAnMnJKPWHbJcOPCgHYwPccIhRzgDnnKBz6UMhq6VrpcA7nU7qdbu+xg4g6Qu9M44KIR+l9H/x85//0jmBrOupTicGwLqhA3qrlvpczBVEhfFgkfD86QGJXgKQ92nBAVBcNEBUIOZ8GZ4gIBx4FziBL3nEqXC6d4MhRMijaBQFvNNQvDk1KWk4leK4POS9VZSecyVk/II2oeFFFZdF/OyR53gwiZ/4F41oK0sF8IelFovvWmpENZwYhM+JeuGalLS/9DZh2xufW6WhG6nValvJ949lsEhYUhdwbugZn0dl2B06BQrULINbz9fwegv6QRdoUeDpeipxqQqOF6F4IHAc/SEwRGXRHANEhhGWQJVlfykdD5pppdtIvVYrtTzFAET6DJEnQIGUC+5ReLR7hkVN5nA6q0cgp8/XRbucBt6Xw+sOZ9GAZ9Cv/I7frB4eSCBduXJl/o7Lctyz8ryAFwlZtsl5KPp1lVG5aiM9POqnu3sHab3TTVtrHe8TpzkW7XU23y+34VcB4IDnysK2zz//PF27di394Afvpc3NS2l1bc2ftH744GFaWVnxtMHW1mU5Nq20v3+Qvv3t76btnR3z6I9+9GcyOu9YWf/wvR+lz29/nr73/ffk3bP17ko6lDH6rXe/nW7cuJWuXb2helfT7u5O+ta3vp/eeuPb6frVN0Xeit7dSjdvvJEuXdryVmFGpY4Oj6SU5fhJKa9vbKZbb7yVVlfXUqvdFl6rFlOcD7J1+bJHD7Z3tn2IDR+gWl1ZkxO2JcXddfrjo0O1Gbt/WMAcSjwrb0LIfLUt7RKB7MOjjP1wQTRbN1JIBJTY3LJQbCd5GVDg5JsSBD7cUQnioIDEpCgL4tq4QDEyV85+8mLIQ15ukieOwoptWagcecWyquJLZQROWGOFeShfVJ4/HFIqh9wBaBJD0yhrEFK+8uy9PQ6v2vHBh7i8z4H8wirDGPLXyHQlb9MZg4IOJ+OJj5fQcHjQbhNZ0pOJPGY1tr9AdjKWZZdSp1uT591JW1c20oo6JYfFwOgH+4eeT+8fiqGGyjejyn8qAzygAr/5PxQzNGLFP6v4WfUObnpXCpgqIqEDdSQrIaj/4neORTsok3hOXCWwJSnmh/mYpsj0Dgwc81SATpkHyyEMqhxyWkHpdhmCvxcQ7fJ4IH4OFxBwHpoRw55NhiXyXdDzSwLaAoEvWYBj4ZMvp3IGJifpSIZWf9RPl+TFdlsMRS/a5Wk8/zQe+DIAL3swGPjwF/aJTyQT//inP6a7d+9aoXelUK9dv5HuSFG//5v3rbjfefsdK0tWtPc4Hlpe7pYUZqvZ9lw7spWFcn/7X/5L+pv//J/TH/74B8vfP+r6m9++n9bXNuxkNeVk/fo3/1/6f/7T/50++vhD0aqaPvzog/TrX/83nyTXVb51OVgctIOHzWjqvXt308OHD6SYJ+ng4CBtSulfv3HTThxpjoUXVL1168301ttvy5i4lq4L/3feeUcGwmUZFQfKKxYeZ6CNwoGVTFUnU0vr4q1ZWXDSiNGQdMiYa2bfNIqmEJuOQ+vHsMDLAOEnfALhZcYK4R7vuHq1uHANHpNSnStyebYcZMLWqCSlyZx4QkExjkQ+DJsXRoqVGyQRUCYaS0CeKB972x46D7qwrxuwF33S9CEn7Efn+9/cM0wOLoFTgT8XlWFFqEYIJV6f5+mzzeeBld9x0poXv9GIKrMyU5MJn1hEIe+7dpI6vXq6fvOSlPl6Wlnt2Fs/lNX98MFu2n4gC3Rf1t6IrWTRqWMtRA5hkLiD8kq0CQUeBgZlQooIegJt+COu00hoQwvd00zxDlrpR6YT75Q5ZYzVYfj8KfViZIFO6YIB0ihEm7s056mMjKMVvw2oMLYWIQDuDN5YPHsSPClufnfevJ4HymW8qPAyoJxv+b7cL8v9NPriaVzKcS/g5QOK+0SKp6J+Q6BnTmWc7x0NUl/eYKNeSZu9VmrW6dmP8s1y+70s3noewFPF883TNQw7o6ivXLlqpeyvOEpJfvzJR2lHnjsnvaG42aLGSNG169fThx9+KG/+uu/v3b+XJsoT+PM//4v0k5/+1B40PPuuvPIfvvdnaUfe+JG8Y+jwox/+JP2bv/zv5T1vWL6hiHflVW9vP4TMcrDqVrrMsaMzUcw3CsUdC5V3PbSOEu/3w4jgK5AYFnn4nPd45ZcuXVKZySMHp/uVClIbc0KfdQlCMZQIQZEkhDlKFO8MJFDiIyFFBhANZCxki+Hslwll4eB71EmhUK1UpdAs4K2MCkGmfyiSqhRRrEqPI1VbVVlKqaMKt1N1xmf5GrJQWd3OQLm8XqXIW9M4KtRKRUAfYNsZ3/DOZ4x7GF/xXIZoVVf+HCjTrPdSi6+K1eOzofZsZVDY4IFe0K7YwiASOh/9L7wJYYyg4Dg05nhwkA4GD9PxcFeKr0/NlX9L+bdtnFTYcifcoIuyTrPaILVXKunSFifCXfEKztFwku7deZA+//R2enj/YRocM++NEuUzpCwEjKNU42tvKPVgEpS1V19CG+FEh7HhIF7h3h+tkTKmQ8U7iATtVa/IYl4f70OfiX9gagW2xWFUkIeVMpU4BaK72s9KXMHD/uYBtS88Kjw9zWPhhPFAgz+qODKUeShDjvu4d8vhAgKeRgvT8gl0W6b1BbxMQHGrD3O8KiOLKBYJ/c+3d+yUvXl1S3JKzyXfOf0tt9fXoe0G/YFlC941Sg/P97PPP0sffPAnKe2PrOTxhNfXNzz9uCUPeCxFyFa1brfnA2P++Z//ycoSxY5CZfiaOv7jP/5D+u37v0n7u/umwyeffOznVuLIG3lhv/+Xf0i/fv9X/qgV75BRjKAyl42ORD5VapItRZ7k//e//Y1l5dr6mofeyZvPsAKk8WeghXMZSItR4DyRpaV24Tf1xGAA5kPrXmmnhke7M0Sc5531xhk1ZDEwH+vDU9AcKNNlGfwCocxQVMiCHe23DHon9KwYrQNIJ4MEOU8aFiPgJbMYoVVfUViTNbpixYsCjsCKQw40QUmzqEz1gyjOEIUimlRZyCAPnzlrxXfQM5RqfO+7q/siT0YAUOIyJFjgBg0J4duGAsJQ8OgHRofKixPdaAPqjTUnizMdqzOKaX04y1T51rzQkG+I9zrUA4MkSfHLyh7ti4FkabeqaX1jLV2XFbi+ti58Gmk0GKW9nd208/BhOtjbk2FwJAZgbzchphXy8bcoxhgGJwQjcs33hHLb8DzmbqT0C4/ZSCnY0ydPGS4M3zEfpH8iK+nxqpmiUT7W/tBbyUwTbgiUpzdKQ16s3YBxWb8RhkUw93xERqEM4PokyPUpx3tamtcVcnvn6zKU6VYWOsvUXKb3Bbwc8HScZIu//aC2wID+VMa8VFxa6fXSpW5H3Ys+D5zm/3IblX+Xn3+VsLe/5zpdlzeNMuZ+NJIck2xAxiAH8Hq/853vpp/85GdybK6lDz/4QLKwJiV66GFv4jHcbcdE6diuC3z/+z9I7/3oR+lb775r5YqH/+lnH6cb12+Jbiuu/3fe/UH68Z/9hfL/nufFv/u976ef/uwv0/UbN1L/+CgNB/3UaksvSFciHy9fvpy+893vetidslD6kBG5iQfOCGrIMxyT0/RlBxP9iXzKQDwUP3ngUNV+8Yuf/9IN5MaMhrJQVsZxKtrEei2WykvB6weeqGI5xfLxqi8KypXKuBU/BIsyrXiIR0DwF8+5sbemG48gKDDcjrK20pTCZmibbV/eiiaF7PdS2pFLVgpBE5RJeKq8RfHG0L1XuyeG78k7K21wCRz9P9kZTx6Invy0duJ3xANXkT3iqmwrOs585ye0VjQWwVFuHHrDFouplPIwjdhzLg8Z5myKeRhaaskSR4kyfD3Gg7b3LIU3kVcr5pXB6PLwiMHAC9OK+XpqaHIKB7ZPeBQBq14xPc2Q68g/3Tqu8mFKwIvb+K3AQIYYqMirIoMDOjZkjFRTtwUjslMAjwHGdibON5fvMn0VQ8vY8KEyPohBtFInM76mY2EYKFHmGaB8fxY87X2G88b7quFl45n7ZA5l4Dfv9/b3Jfz66YaEWhY+OebLxu/VAtUVfnaV5zcLKHhdRBHdom/lcBZ9iwSC5edng0f51AFH6uv90TjtHfXT7e39tLrSTptr3dRr039mqTZT35PCZzfNaQicA48IxotXzwBnKadH6xJllSGnIX1+xz3D0Hdu3/b769ev6RoLx7gyPJ23anlKWB4ri85ijnngdyjxg4N9K1OU5OHhgeRPRXKz4Tn0keLx+Vbk5eHhfhoM+8r/OB0e76f+4Cgd93kmZd0fK97QeTE8jsdP2vGYeXHJYeGCkh0NR37fl0FAWShd+gXKmWp5N1JRL+rE/D1X6gqut29/bsel1+3JEJCTaKcp0jMScSzDARwqkzHbz2LuFGKEZK5KQQzSUJ7baHqkRmYFOyK+kZocUNJclcDG21SG+nvdAcqY3wTRQFIsUqLsQR+xB53jVvlEag1FiiKH0FiOushjRxlhPLEFMIa4o5GnGCYouhMW61XTau+Svf1YMDZJg5EYdMxnWaepVWVVpAySpgwtaWm+zQ6jHe6LcffEjIfKc6z8PAJwkq7cXEmdVTFMXVa5lGu7tZUaNVnpqgfityJrnX34B/09PThQfRjO0ssTPizTJoLrxDx7MB7GB984E36qx1RCYoqxMaikujJl+G7/eJr2J1tprVtNN9en6jzrKgtlHjhRNlMejATxURtGJLyGQPUdTffSYLwtyqiMakf4XhYtukqA0ck2EQ4FYv0D6aHv1w9CaD0KL6s+WWB8Eci4kQ+8//Enn8rT2U4//elPi/zlTShKuRzuEUZftOyvEs7C/VQ7oRytoJCrkq+ld4gIellWi3EYF/wfSo9FVZk+i+fkRfxSGUtAvAyspUnjerojZbZ7vCslhQKapR++eSV1VjppovxX1TDVPunUh5rCBoNdEGWGYslOkOuj11EnRtOeDhmfct3jWdAjP49nUTfuswHIPR5zLPhVqbpH2X74wZ/kqDTtNeOUoNBY4At2DDc7LopOnjGQD8PK+VIuCjHfI38ApgtJ7GO1xbc+HIwtfHKURiOciNjxxChnq74+d6jwjFHIbD3jdy4HfDEoZsXUxVx5k8YKmZFtSVYZAH0ZvxxyYydMBgcYUxfq1+t10/rGhlfiM9pA/tR5Z2fHC/4op/bXf/3vf4lSYBV3fOCDOVEqzylf8uQU8LpD2KpwhZoUS3zTWlgFzq81BCMqBL+IOfiPHzADBwsU87qiL53GC8nwQomsDgIzkQULvzwtwHMyMZOFl28zSoqWEQVb2zAGnU2djyGjVqubGk2mBU481H7cP3R+WIZrvfXUrDfNSHw6lS0aNP6AuWopyZXuemIPJOCPz0ylGMFf5TOv72Ef/WFU+Mto9ZaNkvjS2dQ4USfqwg6BEwQCQYwNr9QRBsJ3OJ6k/lTGYP0kyTEQQ/MxlRgBUY2otPMIoEMNTBfqz2dNwSnqTjwMINY06FZ0gMb8xkv/OkLw0NmQBd5XCeBXxiP/zs8y/njkeBJ45PGOeH51Cl6FOr1oOFUn8So/4xH/ZVpFf59HdbygJQJ6btQvQY6f2eQs+kW+EfhgyvFomv5057b7xqW11fTmtWtprRPDvdjk6tnqu+pv+k2XOp1l5sfob1Eu/yk8WvQT4VFcwTHLPfr0aeVdhrwmiysyi5Xp0Iz58Y31dcchH2jGlUXBOBwMYaMISeNFvo4T+XjUsvDe21KcrFbHMPA+cL3ja40ul/Zw/V1IpGdEtB7TtewDx/tnext5kqZcDwfzv9K6XRdKnnyhpZV7UWWmB1g4x3A+gbq02y1vWetwzLbisFr/448/9op8yl5dXfU8f+3/+Kv/5ZcssOJ8bBZCKWsVKmEojwrvx1+0Utmx0Z3hY1WkghclBcMLEfW1B/NpMJLvdOGeDhpzHxhKNsMVC2MomNMJSeJADJqde9KKvmZOlKDiqjNxXKuNACu7SAtjEGeiRicHDAcPpcs44x3M2ml3dW2ndoc1Dg0rckVPI1no4h3lXU0tPWcem0+R4gsbE+Xr0+Yw9BhSx4jTb7G2eEVWsIIZVV41gSkXWN9b+zjykXqcsFMgOuxA5R4MT6TIU1rvkBcLAmN4vCCd6xkchTXLgjyMG1AxkZSPgnAhDZ3X0x167t9zun59YFlwAcE7i/CqwDIuGb9yHV5XRf5ofTJN9DzztK7EChalt9OvGIFbtHUocWhKnIBy3tFXlst6FAbjcbp3cOBxqrWVXrokZdBloaySBhbyQOVpViTXZSX7d862nP28LF0K6XTq/ZMg12kZ5s9Fjxxyvcq8xG9kWH6CEmPv+JqU14Y8VLxXe72F0h4Mhh7GZrj5SIoQ7x1eJJ0X5iL0lD+yxPqszslp5VPT2EFUbI9V3OFAecpbPu4PnDeLh9lCxjY+ZvIA0jmt8Ad3p7OzpCCvmeF9huk99K5nrD5nkdtITpTjKN+85geljiNH+QDGBavtIQCHLPGZVuoBMDfPinYMGjz12v/+V//zLzlf258vnStyeVjyqPzhCzxy/cWZ68yhIixRRiK8rYsSx73GkJkTPozFYvEMpegG8gu6UMzt6ofTWcFLiccfj8kHazB7lqRRZmIwVuCH91t46SqHtQtKYsWNcIiTjKSIM7PiFXOVxcg2DRYscnwhvDIaSZEPhN94prwxCmBytb+3pFAyyjFORwpF2dBTWcYsxLPCZ74H447Vmm3lAX+AhYxCj/Aoh5OW1LvqovoPxeR7/ZmMBra+tIVbjDCoBqZXAHUlOiNCfOsdQ6GgieuNAclv8AveAzcs5W+KEn9VYRm3zPNluFDkGaLefi5DGWM0A7IV/o5tphjg0DF7ayFDMm+czpf75XLOhiMpkDt7ezKoa6nTbKSOvMfKTB6k+jcOBrkj8yUcLEfwx05XAfxzefEiRg5859/PB8EzRY6lACzqfLr+8rSlQFHMnOZ2eWtLnuiKFV7ME/e9V5xhZgJKF+WKvONAFlaqM5TO0DW8iUKFAl7YbQUecgPnGOV6fHScDpTPka60C4qefeTra8qrs6K8GlLOlM2WsFC65OdttQooaQwL5sfBGxz3D/bTgXBEEfMlShQxV+QbhgY4U0/PmQvAl7KZ2z+SYcIcO/mwYA4FzgI6DsBhGN7O3N7RZydeueyV0Sjxmqw2kGWefJT6Y4TpzEMHdYQuXxnzsEJLRBBzSMG89hDcbXYMb1EMb95Q484GssKOxUQwjxQ6itgdCQWvzozxZEUJ42J9kj6YC0a118nfrC4FuOr5YdYqYDlWanQsPN+pFfFInjgWn+d6pO+8+0A3fB0Oz7cpi5wFZhxV+/Debnp4fycd7R8mvg+eKuO0ttFJ1964nNq9jow48FMe8sBR2FQOA8AMOt6VgDgWj8i7Zr1E2tB7DAwx9lgdZbqnFOIpGRDN2YZ89bq9+u3BUfrwwUhKvJm+c41V93mOXDX3tIPoMmPYLzz+ocqxEVLvWeHHDgBGihCAWLLMh1E3hrZ6pn9ZGLzq8HVS5OBaxi3/JrjdivBNniN/HL6PtpniqU/asORkNckEry+hdysq01LIg8lk4D7OyBSyNCsV+h1lZfpmOgacjz92Jfj/ePd+unNvJ3WV77WNS+n6jXfSeisM/ony67Tl5VInyZKm+1auS+D6OPDU1nOD6qNen4F6Oggnis60LNMaeciRrJzmxoEqt27dlJJuW7mh3Hl2eHjktJtScnio6Cu2nrHLCsAjZtvrSIp0b1ey7+EDzz2vra1b4SNnx6OplO1B2t3ZVdpm2tq6lHrKixXteO7hKCADQ1EPBn3nhXGAQwXOK6tr3t6G3MKBozacGse+9c2NjfT22+94CxpTnrT1/v5e4sMv1OHG9RtW0CQiL/L9zfvve5j9nXfeVtq3nTdD+aQFGGUgbu0//Px//SUNCynJADJDaLZCeZ5TgPfNBH945NxL2QvRmKwPwr/OUGb5YEqYj6B7e+M8F11FfH/YhYjq2B6yZoxmbumWcyI9nqY6txV7XTRvKj2GQCz+8HCz/rlM9XP2xPOcU+AY/mFlPtvkGFaHsewZKN8qH2PRz3a7Kg+dTxr2lSdppYqHYj7hSRuz+pL5Neano4NF/vALjI/V2GDffDWUKHvTpcntrU/1x5589u3rf1dNWaftg6lXrW+tSr0ztK63rrryNDh//ptK2AReXpvBSIaH4aEHwo34YQ37zGMP+QctsjAoX5fDqwivKl4ZlvE7i5avk0d+Vv0zWDGJa0NpIeTjuaNbLrDFlEA8+jcjawRHKOIu5w8tc5yzAf4H6JurvdW0JcW2Lu8PI/wTebOrnZr6vfqLlFMN41mygs+deq68gMh+UUbOM4Dnjy//aWDc7bQgJ3XlpwKGCuVgzOR4OaBn4KtdKU0OTUGJM1yN8tsvlPjK6mq69cYbPuRlw15416OPeNME7nmGkufK/uz79+7b6QEPPOXjY7z6PXu8N27e9GExzEHnc84jr6bn1PGombvmGGw8cfaGY1TwjHSc40EcAqME1O+73/ue+sVNjxDk/PCy2auOUcL2tTfffEtpVsIYkbJnaJ88bty84WF0phNYAAe+NhRMHzkzWdg3JAjjwyFYEszrimnEgMyLo8TjAyMwZtEEJny2El93CMaMO11hfCxwlLcVT9DYp76JlnUpZdPTKo5r8dtKPjoU9HcDFcM/BBjew2AocEOhuNUMLFrDa+X76c26GJV97Kx2t6WNIKlYaLCdjE+UVmpDed6yYC9309Wbm7rnqMOZmO447TzYT/s7h6l/1LfXMJlIMU/k/aLU1eH5SADD4hySMx4pTz7i4mElxQMZlcnIDeUHphiKMdoT330HZxQ9z02xEpCCikI74s3mVqeNRowVFQFdWZTCljxoGtZylPZ1AQu1Asr3F/BNgGjPzNvuu+bpop19j2w4rby5nopXAPxPF3gSuI8UUFf6VXmkV9ZW05VLG6nT66TtowN54Op3TMfp72Q4SaxZrT1S1iLkMxoioBeeX+bnOpFHHOqEIY4yCmNv8T7qkenAtCHDzyg9lCrOEcPpKEiMRubL8VY5QQ1F9yQgPxTjrVtvpDffekt5HKRtGTi7Ozs+85wPmmAQ4Bnnle2PA2QyZROQYjFsHzsQykBe3/ve941fNlQyoJAxUBjFok7LAA7sScehmxRyMPRC8A3Bz7yHWsKfFdGcgOYFVQh/hLG8IJRPi+ccQSpFEconLMxlhF9fWNBBdKWL+BHTDtAr9n5L6RT7zgl419AceqN88U5jDjxGPehoYX1HiEUwFJA9HAwtX6zYUHAoSnvgDeXJMLqHo+VVS0GzZzK2U4zScHKgcKhXo9ReracrNy+llY1OqjZZ9cnQ037afrAnZX4gxmSBxlDPUdIsoGPVJwfgtNWxa7YYByP2UfYTizbYJlfzvnoOxmEEASQZziMtP/DymdPHoiwEA3VAQQfZDFHbGJKMISreIMwQKERUOZ7iYa6dDhcmAYz9dYLcGS/gmwRqT0a/xNPB0dFnJXvn7W0lbieJKUoZ8XPBHHHy72VA5p5L7ipOdTZOdfWdjpRTp91MQ3W8ifKckS9daDS1c0afPrusKC/W3TANiCJ5PkWe83d+6vfOT2GhzKPOOQ7AM+4ZWkaJA8RhHpuT1phXbrc76Q15sRypCuT4f/zjH9OvfvV36W//9r+k99//tX9jDGRAQeL9Xr5yJW1vS4kTpEzxmDkatUyPvb299Pvf/S69/+v/pus/+7AZZBLAwjq2gbFoDUWLjM34Z0DRo8xz/coQ+PY9dZAXsmVw/SXryDccpYUiB39CplHt//zFL34ZypmhSxROMBfzqfYidd/iK1xSNigjvB9vP2KY/WvoBb0cCAUS9AiK+LcIzoIv/rC8OTYQI8hD5aK1j3wVTZm39t5RtYO9eHJwfnnYmTzVsXnnZ1UPnzMvk4GvnRHXHqzn1qOxsyefPWDml0eTvdiNoHcxZy7LvKnSVfxUCns8ENMMFV+8WuV5XcwjjRwfemGYvimEmOfjONkj3aOkZ+INqfBaL4wI8Qj7P80hFbazjdJM7x/sn8hgnKaNLtvmWOwWQozh8oCiThUJnVnffMYIANtFwhBQJxFeppLSMkfu7SaqA2+jHSJcwIuFZZqeRedv8tA6ArOM95PqEO/ye/EsBji3+b+iL8PfsWB10ZfncqTIP8r1re8JZwHxc6Cv+DyJseJLVhz2B+lPd+6nm5c30lq7nZrII5QRJ5q5X6GYikJKEIa2FO9c4SK7TnuVjwWhSa3BPeoC7ijxyC+UOIpJcZAVRb3LdEaWPeB4aSnhWKzbMn/tS7nyji+cMS8OkA6l+/7776cP/vRHHxzD4rgHDx+k+/f4Tv6B55iz147cYRj7d7//nYfF+f3jH/+5h71z+Syi4yMqHOl6+/PP7b1jKDA8zhD3Z599lu7fv2cljKJlARpfTyOPDLlNSEd8Pr1qvB488D3z5+D0rW99y19fy0CefHCF6+rKqnDteiifEQnqnnkh5KeHXxnWDe/bx41KeVfkTaUThRleXVxZ9VhhyNQKR0pq9mjDv46QCboA6BIephcDEmBo0UzmsAIKDnrjieO5duzBsmjLCp7hdnWW2IpAoxEm9pZjXh1NRub6pywZmgrrlo4WQz4Ml+HF8iw/ZwEj69pSJU5CEgskvk88xNpLg9TsnaTL11bUMVakODuJs4L2dg69DQPGoQPCrOBF+3uuuqrOWJWlK0VtvBNb5DpCj4NrqjGUP2FP5LGsVQ6VwbKPoXYgM3kMr4FzAaYnzxBy7CGl7hzYEPPzeDPwbRwfp5IbqrPqt8hvntMpeLStvjp4Ep4ZXhVcL+DZAGObfk/zobDcD73AlRBKMxQ5Bv1CgWGU5jY/zavEXzwrhzJknqI8dhy5z+t3Xbiwcr2toJ6S1A2twNWbHQIWeeV8gj9LV789H6DEy5DxRYnHlisCtEF2BV08+jYvV91bv1mAhkxj7prneOcsOOMrZ1mJAyj73//+9+m3v/2Nh6txZLyQTfTdlReNgv/Nb35TxA5gLhrlfigPH2Eajs8CbxQ83vi9u/ecP8r49uefpX/5l9/7i2ssmoNsLIhDoZJ2uU0ADIzfKZ9/+qd/8ujA3/0dowV/6/3gfIoVj3152D2DzxaxDK/YeOBKXCtwBUAlF43mP36G4CwroGgAxw/g/lFcv1GQKcLdokM+rtILOgGZPEG3nCbnkd8rd9HZXi6euefJUe7Mc7NmIb7chpceFpgU4nQgb7qv4M3foVCt02Oqw7kKFXuuIUeMGoLCX8lR/gxHt2srqd1YkVXe9lx2nsNnmGplbSWtbqyk7prKlhAYHIxTf0cK/FBlTJrKU0pVZcEfjaQ0zMfLAxdnyUYZp7H3l0tKqFzXReXhxbOqHRwrjARwZQ4fZPOiNZ6RyLVgDg3acfAQVjl749nyJmVO3Fw3V5pU4SXM0zst715tOD+OUa9lEEcthXh6digD5T4bfdxWJci/cx34baGi3wgbBE8u53Q9c9nlZ18PCIWbpYLorXqV6b+A07/4DSw3Nzk5r6zIHeJ/IIxYZPKC9pbVpbbI9+Vnc1ATkFrqMo0qUy+uQqlX9RzZMdYznyRpZVrGz1gVf4U+QD7Z6DinNy6wcU6NlPGCT/Ss6POhxAmnCp8rRDxRFCDvWOCWF7l5mF0obvBRFNUpA0Pe7//mV1K++5IXQ48Y+gtkkp+UgSf/3371qyL2AhhOZ5sY5Z3m1div/f333vN57f7OiPAiyoN799NdKeGJ0tlxsmI9ow0E4MvKdD6Jmj3/lRU+3rIhJX7VXjgL2R6ryFVgxitfwSMHgJ6np4qowMAr/8erIDgBS/KEA/btfRXxLI0d8WsDZYI8Hagc3aBQkkuEzAAhvWAlU40yTMWg0TKdUECOUQi63BjkwYp2z58XgTULdSlZeuSM7VwnxbG58m5dBgzq0SllqvQM40fZYl79kb8yDyWu/BIH+aRu6jSupV7jkpSwPO9KK3VqPf1e1/N1MWsvtVe6qXdJHWdFnWRcT/2HJ2mwXU2zgZRyo02uVuTN1Eq92kZq1mUpS2GP03EanOymUTpQhFFq1di/uqb3G/KW14QfHjvnvGP1yms346PEZWWKbqdpKOoLXzyU0ZjjC0dpIqETdQsBZKUu+loQzjB4irRPCJney8+/LFgu82llg6vbt8xEAtNrKSgzBb00k50R9LJcfg5lyPQ5K5Qh/87p+R2KPFnY0hhwo0t9pBwjqTTx61WGjDvBJ32BNP/4LQ6sqp6E+A3kWosZzZvQhnTlAD2JimzlL/qu87W8QO4WafWOm8CB20fbhZBhjquMez6vnKbV1Ff/OqpK4TRUtvHFqztJwyrfRmDBW7ltApSr/sfAUBqPELIQOg5wOi8YLZWTcYpn8Ak481v1Fz6xliDqkOuCbEPx4rEypMy+cXiK7bUcvcq8/uraquNmYOoS5fjt77yb3nrrzXT9Bt/1vp5u3rrlbV/f+c539Oy6RxXLQByA+e48ZJ0Bj/3f/tt/m/6Nwl/85F+ld7/9bSv1drdjHFlDFJ9lRiYpwaOktDHCEDkKPcv9G8LjBz/4frol3KgfIyelZlyA8sttXKYhUKZrjY+m+O41gEyQMpz1DIjhjCCWQVEeF/dxQNwyUwDRQZUPQq9gXlRvMLTUbzHcBEONJmLa8bHumWNW566pS7HIgZXvdSxRpVRHZHAse0N47x6+8/m+gYPn58Gf9/y5I/MMKzKGkqJaXBmuYUW48tf9cCJl6fzGejtL6+soZOHH51Cluit16sexrowWDIUmHT68Y3BhbyZ1GPC1NdVvb1+eAZ2wzdw3ip2CYWLugh4oeOb32P5GHaEh70MZRbDxxDNSORmVDeH3PPAs7fpFIGgd4dxgoXcaoBV/3C2CmsqNTvyzQmHcGRZpzoPLcpzy71wfwvbOTuIUqjfevBU8WXpP2b4Uz/R//PiaQPBbgHpJ1KEIfqerWVT10p3jnQfok7SNsyIb/fZZCtMIHnkrivJNCYKOjwKPQyTU0kD98HA4Tgf7R+mNyxup12LadEqvtePAPL0LFrivcS3uM7gNjdv5IePrszX4cx5c47kPFpOXz1SuUPQzDkTxWRVSesxP8+nRmzdv2jP23u3+wHPdxGN+vOzFMi99/dqN9M4776Y3br0lJfmmt6Ndv37DXvdbb72td9/yfHQ5HcPvf//3vxWtp+nS1iV//jTzLsB2M4a+UbqsPCeOj02VMqcyHNrCkDvnpa9vrPvI1PIcOcYIQ/Hgf/nyVvr+97MC78mokJzXc/a545UzfZCBEQLqj+GBIQOejECc5bkvsH2NwAxVBKDMsNz7d/FuzsBLHBxpsmBcYvginJVvPFPgepaARrnC4CjrRqxMRKHF922VTAp9eqKGnx45cPqZj0pVx8RCJHiVOkIAY8QGSWEoGN+wOCO4RAUyZuQBnBEAVTNMj6Mdr2ymmZT1cDxIQ1msg929NFUn4wjWSX0qITFIk9FxOhHTCUMyNHAHDbxITvjH0JPqYS+8oANSL9NKKYSiywcP06FG/ZtS+Cx0K4b1WGcQ0tKFKKlA+eGd63+A/L5KWNA38PmicFZ9IEEOGaB/eDoozLNC0Ho5fFlAUWW6vCj6vGjIOBLKdMrelOPAr+4zEfhkqKvDf473DKC2wfhm++Zo1LdQR6m4lHnZkjZ2+c4Hwt599KQqr3EoZdGfpa6/eFYTrniPMrrpS/K25c8pLJiJtIu6goMuwhEk+Dsv2NNWGWEAUUbIGabCYuE0i3xb+r0YsseBYdEsSpx5buavUaR5hXY+uZIPj5SH1QF+X7lyNW1tXZZC3LJCjrDufFCS7ENfTgfwaVdWlzMEzjGwKNGzAGVK/ixM++EPf5S+/e3vSMmuq91kKB0eWJkH7RbA3DqyD8//zTffdDnsZQePqFfIXLfBcwKpXzsoC5DHCZMgrv6DgR8BmDs/h+kjPA7yu7gW8UtGgLqqy6KTsRWFVeGxRzo8b5+g5yEtVmjLy50xZywPl4+K4BWrwypTvecCM9B58LTxjKOJQ5mjxMPyBwcEg5W9Ynl4z/ECPzpNq9WQhbmaau1mmlRPUl8KfP/BburvHdpiHs8mqT9G8AwlZfh4isoic3KCdLq3Eq9TLzx93lEG/2cBmdPwHIEFcvzgCTQJZc4ohHdKeAShYHqSqR2gZa7bVw3RxgtY/v18sJyHK66nRfDPoEfQNN6fCQV/PPb9c8B560i0zF/w8asIT6yL3xFKtJ+HeBP/x935AXqgyONMbh9S4n5K/4kRM7J8Nl6iV3gSSt6iPNzjSdpY6Xq0zJ+nltzg7AqfPOd+5yLmV1VJ5eqOQ8F8MBj9LNru/BDp5l64fuaRTvow/TmG6hkdDDnFmREMkTOsTmD+uOzdAuT3onkI5YqnTUt+8MEf0wd/+pNXmO9sb1sRn1UWyhfvmyF7FPKDBw99xvuywUX7MSeOEUE5yPXcT920qsszkfUMCOq9JhAEOx0eB2Y8MXIQGkWxiM+zcgCelh9Aw0UU4kYaGwouJ4a0YztKLCyxYsc790p2hsM4rCes1jGr19VNFUVMFBa181D82ELIwrZQfLybl0fHMtLqCKqXP0oSSBEtvDz9RrDA1O2mPHMp84qU+aGEzPbOXtq5t5MOH+6nwdHAyp3jXFWw8XXepgnlqJ7FPQHRsnC7icfLHBaQcTUOiuNPBBJynTBQKMvpyJs6nO5oUcfHA+/L4WXCnL7PCVG3Uh5upAg21IR//KQu2QOKOlF2BO7hA71zOF+dH4f78vMn1THjgDAkxA6IEt+9IvB0fOJ95hl+5XAanpZPGYocPF8u+pRwKPNnKMPztRlALlPlNZKcOJKXOO6P0pUNPr3JtxJE/8rE/Qk+8cJS+hD9U0VQDCyURwGDnaK+fnluiHp5cdu8fjFtuGj/4I2cr/lE7ydS6NQ3e9A5vr84poDsynvLM/Bd7r/71X9Nv/71r9I//uM/eDj7D3/4l3ng9+9//zsHfn/44QdS1p96/nptbdUfY2F4G6Pigw/+5C1nBNL96Y9/TB9//JFHCcC/DHj6nADHQjaG2Zf5yCfK9VY80kDdGE3wx54UqDUh65jnhddqjhzIxHo60XgvphIDZfDQMMRH+ZoBYUy2TtAgPI+wDPl5ThvXLHADwCdCvuehOqOsO4aiWMnOcLuHqHgnQIhjYfvAmUpb+TEsH0PYHqoxKssMgsIt2Md4cKs4DMOhkFUnMxnpEfijWWqsdNL+YJh2Do5SPTXSRPcjBc7iZwENCz/qUvjkFUNmMiaEB+UyRMUcOWfOTxXh8CipLvW02uG7u2y3E67ChWG+rJRsXgonf0JXQscVhsZ6R6COhoJIlEMy3un/4lW5zo9CxH35kHH+YkBdFnXLV7IN4SsacAVmwR88yXwUZCJy8K/TG68n0yjDeeqQ43A4xuHSHPkCjMi8bSLNcpxXC8r15jbXk3s8XugOrf2OP8dxbKd5GpgiGGqKXpPiZBuTR5/cf6Rki2aNPvlonmX8yuDnov8eHwA5GHrR7Js3N8Uq4DhRP5VCSS23BX57digczEvRTq6r61XIPud+XiCfGFmI/DDkYqsZ5URe5CkecFnQoOb5ZpQi91fkked90xMpd+QxnjpnpnNwC4vRMrCf+z/+x/9Lyvcf0+3bt9OdO7fTXQWU9ccffZw++uhDh08+/STdvXtH3ja8uu9Ph3KmelMGQ4yABE+OR0MvVGOOm73en336qc9hpz7Mb+NcZGAqwB90uXw5vf32W4kjYTOQx+7ujlfdM8zPF82oC54+9egjS+UksVf8Yo78HBCCLYTIWWBGLYI7GP8XnGtm5F4MiAXLB+dZ3DUc9cVci3nnJ4GzcIfIAvVxEB0Gb9zb0Ord1KqvpmZtRb+lNNnSVWxZQ3BzwprxpaOwhOVk5GF3PgMa2zDyN9HJ2pVw+eExcxoRDHUUgQ85KC4Ac7BdDAZnJXuDBScYCWw3m1TTaH+Uxsd0MKx/0Uz9FsEDHSzk9MDBhgIHFyBbUMRF+cVf0DpQC+XCSEEMNY78UX+Oio2T5SLPoDXkXpA86gU8rR3OA4syni2voOsivAh4BIeiqtAYIcyHdxygj8okNkmcym1MUMM46KnCsyjx88CT4pXpQVgYxC+GPl8eBL7uZ1JGfL2MLZEsRo3+hRzg/bOJVXvhNIvkQjbCH6HNM5IKNTmTqt6XIqffbax2UtNGvrLyyJm8WssFvnwJ78BDKErqwvA+J5Vl2QGPFV7oM7QZHCbOM73yL4N5LwLZoTeJ51dCsC8FB8+32qEMsweclRgfDUG5cy56GVCSP/vpvy7mnyU7CfLekV/59+alzfTWm29ZKRIPhcx+dA93iy6eblTZPSnV2O0jRwmFLUQfbm+nv/mbv0n/6f/9T/6ASxmYOoz5btr+NI3cfwu6WaYId7xy8lUvKOgjeAbaLsOzcdw3GM7sOArBaCK3ewBCkoaOAw3wSNkOQeM8TTDFO5otK/LTpC+njbzU0Coz9mLLy+XwGB+T29bvtpQ6J++xR5vFInV3No5fZe58NDlMo+mBgq4TFsVJqePdqmsb4Cv/RwdVHRRnMDpQUHyvko85OjocH0xRV0o9ed3rlzbSVJ2htbKmztSTyah/R2wHYQ+mhBsH10ymootw4cCHbHlDOg8NUm5enVvQgLr6T1B0cC/ck3DhfHfm3zn+dTyRwZTxoh5YJRHdUCLfU+FJ7QQ8ojhfMYAHaUvTSQoklAlTHKP5WxtPxFHbxZEfKHkCbcKzgheeE5b59TwQfB3hTGX1isEyfqy+hv2ge3zimYOS6FsYmSjCMOhF5CLFOaDgYSeDrcXXwX/Q6flpRPcYqn8e9Yep0aymjbV2qk4KA44RrZOG+xe4Y/RjjGQlDi/hAHAs80Rx4vCWMFKM7zkhMOf/4q5o+wjzx2HY62olp8AHRIjTkSLHA0ex8tvTawrMmcM/eMF45xk4pe3P/uzPfa6595zLw+A4VxaiMV3J4TE/+MEP07/+7/7Sh7Dk/EIBx3fIB8ORV6SzmI2Fc5TNeex7e/vejYEHbToswcIAKx6cAuGv/10G9UGRUw+MBz1DbgJnpeX9eeC1UuQQ5XHhUYjWQgHN534FMBoNnr3Dp3F2dMoA8ohVrlwfTcf7LOA8jEYceqQFiH7PxCx46VLg7VY3tZvdOPe8pk6pDjgqlPhwsu8wmhxIobKyXUrQC1wQ7CrH5SM0Jno/SEMp/YHTHKpueOQSSmYudayW0qhTr3Vb6erWZkrNeqqtyoJlaKnWTBMp8tGhOv0AKx7jJgycsOQzg0JjqlIoeNUpFuOpnn6nl/6n/7LiKRbksLoWBWX8FXwK1CklRBrYOOp0Fl2BwOFxbf3yAbyWw/MD6RFw0IQ9rBhwCGQUeShqXwv6nShgsHHvkPikLgLpi+JxPiiXkdsAPo+2+2oh04BQ5hHCMiCOieeTCUV7Pj5EYNcI9KVNqCr9+9kgZAI7TdQ9fIU20AgP1LQyjmW+fzJMpLQPjsaSCXi21bTSE+4MndmIoyyUufroiYxkyQeMfRR4jO4U/Q9PnJEGK/GCTkX+5wPJsqJunPLo73d4gRsKDG8084BCprnKQEGjXJl3ZlGt55QLuQg92q3wpnnHl8OQOy5Ncdge9j/+D/9T+vMf/6t06+YtrzDfunw5vSPF/LOf/WV6770feh78x1L46xuLbWYoV4ayeffuu+96iPtHP/qRFTqr5onHyvcf//jH6d/9u3/nIfQM0MXfE9c1GwVlUM2Md6x9Koyzgp7cssbJ22lNiwUQj2Aci/vHwWu5jzyHDGcRyEycO07RMUN4hoJDzzKc0mjyoRKOtA3FdFZe+bnfzfPi3jdu0HIoIqhZQ/EqBxkUxbwIFnU1jimdqbNOFfj62Kwiy1kChUNjENaJwx6qUxvfrAKN1fB0IjENHYs5aAkflDydmA7OoQQczdqSgcAIAIvYjqb70t2MCMhYkG44GqH8J+pEKmc8UlecpN5qO3V7rdRsM4zFJ/9iWwVKmuNl7bHgvguPo2NZ1urIvRbfEMeyDnr4QA3oY4+BQN1Z8MK58SfqANBZeVIPhEBmfJIXJOMmkw8ot8Xj7s8DzxKfuDk8CaITny/fiMZ/RXylDV7EoMRgQvhyCAvrD1p+fmKBjPLWlfce+g0h7SF45VXjGGZBGY8y/uWwDOVn5XjMISKI33gj5shP8bQbavE78ng0768KynVaBlDO608q6n/wppW3DSamjRDSfCSIIVqUQ67zk8FlIjuUJG/TpJ/GiF0Yp/QHfhJ3TsoCHofzYDhJ93dlwKvvrK3U01pbfWfWTLMaxoYym0p2VWWAc9AU/Uz54rSoePdJ+i519QJcPXTdESaC87YYipr1PTN/hKvET1TNueSg+vNINMPj5Yx0hrwvbW0t0hQh9xvowMIyeI3vjjNUboUnYJj8+vWb6dvf/m767ne/l77zne/6a2d5Pp307CVncRtfUGN7L4qck9uy4gbID8+dfd+sTEex85395eNUDw8PfGobc+FsMWPfenmlPefC85GXGM6Pee7cN7w3foARNZXhsmbjIsNEBgpfZUMXgTvpkavlsjNwKFGJ57hZ4pSvBDIe5bAMmQmeBQoBKMIshouCAGpbAQxC4AtdAym4A3u1o/GBvMwjPeM8cZQ4w94s6sIb5ks5LEKDiZS/PaLAN3vfDGtzIlt/vGOvmfn1GOKkUKXzFpBIH3OX5KN3MD9/dGR7WVieDKWO0tFwPx2NJTTHD9LR5GEajI+tMPFiUdJ0oFpVHnttLbXqaxLw3VCAyhljxFskii+VtWurqdu4lHrNrdRWXI5URZCopoovpis6Yl0Mf22jlY4ng7Q/UlkIoJO2cFdnVUzqUZHg8GmAquN0wpBv0Mynuem9spCBMFIeR2kkgwNP0p5AtvxVw2jXqg0k1ga0ahtK3xPdi5OlRI9stKCwPPcrgGblTp/Ds8LzpMmQldRCeQUs4xMX8C53QB6aw1wXeIdvzGNAxZArCkRGm3iAUQnlJnqw0FEK5KQlQY3QVPuLB1Du2Uuf6NlYNGfbopW/AsZbn1Gb6aHuOYsApUT+S+B6xFOEHWDe0KOsbIyb7jDaEPytdsfvzWfC96SC58cQNN7rOAS56vVoYV8+LNojrk8GKg3SOW6MkHl7KH0FRUI+RJnTrRzObm8rTfXEvOOE61yRE5e85vRCdujeSpU+JU5Ru8rd9trUiXJiSP3weOSDU1Y7vdRr9/SuliZMrajtk3jiBAVOEeBNv+VqhSp+qvJpYGRbXo+DUc77wPjc4ATwLX1U/Vtl4jgw9x5ylwjBS/C71x5NkMl6I1qisMr9hoAC5CCpLgvH1tb9mwVsLGwbDNjDbSI9FVjxftw/9jcaKN2LcuVV811xlGo5H5QyypsV9CjSDMThNLgPPvjAV+boGSnIBkUG0pBHnuPnfbk+fDrV0wVLCpr3zOvzrkyLs6D287+WR+4MSVg8fbbmeimQFayb2OiUcdI9jM21/PhcIHGFIi3yD2KSSXQcegNKdZIOJIIk4MT0KH0aDTxsoZqxUYp15aB7Fp2RhfKU2C3uQzmTDqUznjF8vechJpSdsgnLyueJRwPag/aeTQQ5nSqAK+1jj0pCmvPMDwe7aTQ7TKN0KFyZPyaSylc8W9RS0PUqCnwtNasr+o2wMWIW5uZT0RAl0CjOXm/UevKW+eAJXxVTuaqwt7IJv4nwUeS03jpJn2yrLoNJaqOYJxI8PZXXxrgRTaqilZW47PyxaKyysqcxmVbS4RGjAONUrc9SRx58Re8RRhKJFlBhQIRyqOm+LmOkLiWu7iSaMSRHHSZSQNE2KDY8CWgW9Qu8y53leSCnfd70y1DOa3ENHvTojLGX4PY7lLje6D830xTek5KVMYcSZy4z5g2huehS8CDKgHhk4ZP3WFNAGQhT5UO+nEsAdzA1BA09VWE8oBnpoVsIIvO8+4lAmaLIY22D8CNbxc84koZPMfb7AymAWtrculQochmf4gkWVWFckE+j3lQ6+Ju+ELR4Fsi0LIcvAudJTxTaxLTEI6dupgfGqQx51cenpIkOcRJbyAu9KIUiD91Td3hWEXng/zMWc3x0yc/ijvagvWL3inNwGzFkLvkgXEbqqwyp7+0fp6Pjw/TG9ctppSsjWBGYgrF8Ig/xx4naEtmDoR6jDYVR6ONY2VGSjQraKtMaXB6F3A4Zd/gCnMAZY75aw0gXTxZz7oywkS/yFgMCLprIAz06OjYfMayOF2oaK8/cn/1buTqV+AxvejSa+BOkQ3m38HDI9gVOAPiweJY5cz6QcufO5+m2QixkSz7I5bNP9ez2bXvkkdZJXXYGlDx42hAQnmxh44tojELibWNcMJoAEM/z7jIw2B9PvszdW2lDe+HkaVoZwNw3W02vdicdYaz6sC8d+cnX1kjvRXkZsRJUxsPhCf2W/pS7ewiWrxIWjB8APmWcQLb4bQu5HPdJoBqqkS18FCBIMEgoUrJxTsp7WpGikJp0p5ypUQtmJ25uWPKAZRCm0O5EAtaCFKUnwYqiB7/xybE8+30rcjwn74Vs6CrFWZnyWTpOhkLg9Z2eTpr4prfwyIxMY44R4BKMzMsdDWUUVIQfilOxKzO+aw5jB0kqnk+nMyofKXGzPvVV4JppAGThzXOCnvg5dcJ7a6izj9WhmaZvV4fp7z/fS7sP9lP9YJB6M9XlyiytXumkzfVVCWssbjwE4ayy8SmSDBTOST8czdK9hzI69GxthTn3LdUSE0PCUEIDowg8bZnLm6yKFlZQtI/Kziu0UQrQAoEAjf1d93p466pBqR4BuZ5fNmQeA/I147KgP1c/CrwL2c67PErBcDmchteMULSCViQMJ596B1+SCCAv3doTl+cjKW0DzH8SmggC5BwLGkfyysMoxQuTwSbvq5yX8S/6C1yNZzGRgIEnEaLk45W94k3i8OUpBNalzUvp2vXraiOUN/P2TMfghTFF0kztZhiWAQs+fNXBR41CT/EzQ+ssBsNYgV4Y0k1PSbUUkf6FZe1URVjAXL4ST5cYcaPZoLPaWXytSCqrMI4xDhTR6Wgfe+BqF5hFcgRpUYFXRPuR4nxwby8dHA/SZq+Rbly97LMgMKhPpERrEvTIQPaYkz+0N64Y1JZtyLnoh7lduJb7VKQ5Xafl974qYJAjD+oN4ar+7BPrVH6ejqTWKHN4iE/gss0LRXhZhiB7u+G1rMQBFB/pWPnNsDTGipX/4b6Hyfn4yYqMAOa4s/KjCNb8bG8/9La23d1tv2u1Os7v8JAtegdpY21DeSev8WlL4bLli4VveNnZE6csFDjD6Qzrg1seLjeu6hcM0YsIpoPTKU/mxvNK+exhUzZ1YLsdgfPa4aWoY9CTPFrtlk+eoy7ZCFiGirQ+hlkBdFquQbSvDoKxgyHA5Sx88rPTDPVkIC4EjrT2CCCWf6FA4z1l4/tQvlFQ8NfglIJ3BEM80nuUj1KoM6lLK9AZsJxk0UqITqTIh+OD1JfyRcvisSCAm/VVKesVMSUeEsOPh8qMRkS4oujxXMhf5apDx9CzrDx55P3RvopFkSPU1UEmDDmpU7MHFXwcV3Ux7nQihHXMdVsxkm1B39xJMvixwI/1X034TQpF3pLx8OnRNN39XJ3i9oN0qdJOtUtTKfJu2trajGFaKQloyzfsMRw8iqD6HUmR399hOH2Sep16unHligwDKSPhg7GxUOQyV5SH7kxeGx+iY3z5jcV4A5FE9MZTVTrm8zvtNdNdMUHddcr1inp++UC5y7TNMOdtXWgn3+in+yICT4ZPfPFuLD7pKr6MISnFserPFAqRmUttyoAJOlN3Cf1ZXbSBflKejHzQ9PoPuoALaSgaXmWYMzw7pYXnSK//A2dwUlq1BWB1VQgKBBYCmRP3iIsAQhBxvGVXwurmzVup2+ta0XnUpMKuhoFyCKO32WCUJb4JDe8ut0/+/TjaZThvvBcGKs5b+dQHw6Ck74WMmI5nUgxdG13woXEDPaMWNFxACOiCtBBZ7UJEKVjlyZZL3uO1NhsstKLvk0Y5q/9OhodqCykNKehZteNPkvJtcZT5thTNJ9uSDcrzW9c302qnS2nS05y8eKK8wgBjPR1GWJAQo4MTIuET2jjamXiZxuC4TOf5O8FZbQC+GOUYJizoIg70wuqJ0Z+gAyD008PtHSvyt99+O/FNh2YjlOej5crIwEAYq3+IXuxsYZ756Pgg7R/seZibj5nAlwyZUwYjUV3RoiF6UkeG8DEyOu2ej6KGb6E3Rs5gOEj9vpS7jIOh8p3IQEJBQx/ixHB3ywoc5Rpnt0PLE3v8lEkafqOw2/KyiYsiRxGj3KkT/Yh4KHNGsliBT9lZkTOFwPfHwS174x6FWCjsOVQmUuT2AgTZWwXhrxpou2jkRxnk+SEznuonJpszLMLEzKwegSKV1T31cDfvafYcH4A+hAJHBRg1FKfSmn4IRAlGlKYszWkaSJGzVWJfiSRclTUWabO2mhrVdWWCdcaq813lwQIvGksMIiEdc+dgIKamMJWdt4zZI2f+UWn4nF69zpxWx3FjKJM5I8VRuzK/XK/2JGj4Pm8wUoa4L4SL4nrO02nwwlQHCZGJcEKRN5XfrpTnp5/cT/c++DxdYV/7xjStyCO/dHlTAoIV8qIDWHhrHNQVY0sx9UXeBzujNByOxNCVdOvatdSV4dGUoEKRe1GMeA9FDk0RPJgBQkYGizrYKL78hiFTq9GW6lwnsm6FQxdFTgfX42ibaNuvEqIvLeicIfharSqaxq3qJ+UbzcADFDkeNYocL4rFNwh5piVCkRMLYWiDUPVnXtOe9ayldiIuggqBiQLPylmtIiFAmRgG8mn8DP5ixCmuEC/4G6D94gbjMDwOIPgNL+REAvQo3b171+83NzY8nwjfg7tXQItD2dbIsDOGJPVBoQPwWRkybTKcRT/gvPFeNMQag1hAyFGnudjJaCqelmemfo1hBG8GgKfCEnrR1/Tc9FZsFLmMU9aLDIZMeTDq0fDCU2hlRS5S1cUzExlzauhUa3DcqsJE/X1akRIZp9sP7qm3ybBeaac3rmzQQ6ToJZvECygGZAsbUlh74QOmTEb6q+SfKsOfHwk3lKtxBDXzxFIlBLkdlt/ldO7LKt8LbRF8PNS7iE7aaP+jo0Ha3dv3yWnvvPOOFCyGXpSZ8ybPuJcskiUCf4M7PIYXjRIcinbw43iEwY8cQadRK7WKeJdh+MlEz1DinZ68/o20rrC62vMBMChRFHF/2NdV/U33Pv0SYlCyeN6LdMXfKFZGVzFSyBv+J32E0KX0t9jDzihssQgYw1r1sEFcpKHMCDHixfucNit/flNOpkcZ5JEPY1pOEJ0KYmUm/OoAZDOTPA7OE6cMsZCMytIpJNDMVLASihzrWkrPwg0CQwMRT0qvLkUDI7jTkRqmDh2v+HxQhPN1UTy8E9NYKNKFpKAa+JUo3r6Y7EhMN3R6OikHvDRrG8q5bgE9nGzrvcpX5nx2FI+cOXQvQEFI64pQpp1iYRv4quGFOwquJkXNAjfKxWudzvYUYpEei8UafFJUZfJJwmjz6CR55Ti0hIkmshKjPtXUkbXJqhhOZcPKr8nLGrY66cNPH6RP/3A7XRVejdVZ6l1upfXLHKIgwS1DiM5T5UhZKWQ8Mj7gMJaifbgz8d5WhvjeuH49rahTNEVjFsPx4QmGDqFpKHJjpbzCuxyODuXZyzhRvWv18E4weOqVrjzTFetAaOM2yA30FcJC8CygzK8eGTFPCognBQygZD1CU2zjw5iDZ1CItLlseMcBMBYbFRQ5dIgzBqABAhTaQYOYToEehMAB84ohYtPIfE1fgne55b+Me1xJD19YkGAMSBCSPcpje2fbnlRs29mU4GH4HhykQFQnyhrKCGMkCkWeZrQbijzKKcNyf16mH7AcJ8NZcV8kkD/t4U/qMlWAAhST0k/GokNsBZWQV0+lXYCMaqx9WUCugy9qX+k5RQpFDq2syJUHw/WhyEVzKa+a6CqprraLfpHgE7X/3qCS7u4dp+2Hd9KtKyvpxuW11FbfYuSE6Q6alNXdKkS8pWQyDFDkUT5tHP0mg3kkXrqFHqfIz4J5Wk/7heKkLh6hVF8PPiNXIQJiquvd+w/k6Ay9/YvAwlrKBlBgwFzBWT/h7cPjKELJF3hN9xgs/tSpFXGsyWAr3lAeL0P3DL9jVLCy/K0335anGwszUaaT4kwQQlbIgQEoohOgAeRfKNWsWAk5LXi6/oL8jnikyXUpx89pXF7xO0NZeed8zoLaL37+16XtZzRUJHjV4QvhiMIohBodwvPSYgR7QVKQdNI43UweiKLF3r+gTqYRtIb4NC7eMRY6cTynpY6McKQzqlkUX6FoHN5FIB7eZNuCkVWd0xNZ4hgUCD9lBh4oVP3nlB4ildCAkfNclheoqEy9lhCXIlenrvpcdsqLxXGef5cR4FXfeEPqUFF/5Vm68r9x5X9dEFDUfYoiUTTmrJECMwmAveNh2jvop64esXCt2amlzooMBBYCWXjrT7RBGUFXdQslPZFXLYzGoqtosLG6LgUsQ0mZ05/xEsCFtO60uuZ25pu/dFR+Qi7iYHCywKheEw1tPAUE0xc/XKcMunfb61p+/BLhcXzqzqt2MX9QeaJRf916SFIeFm0EnbiLUZoIaggiOW2wlZ5jdJonoFpBJ/1HG/pa1DmXF2gVtOAtbcyfXvAk3lMMBUQ5rosCQi2MheR5wv2DA8flAxcc4kFkhBLpAIQri5zgUwxYC2KPvvit4zwJHkfDZThvvOcF8kd5ZKUB/ihy/piDjS1oCF36i2ir+KEAIcmCl4F8z9XTcLqHxrQP+UGjoBXv0PLQS7Q3r5Bh0Xoq61gK/s7+Qfrs4Xa6srWZrq73Uq8phYkX7+kn8QCKJCsBSE659KNCRsFzLt3tXUDBl1GVwPcs4F1+T/ocZif9NDmRbPTITORl2nDjEP/DKg8ebJtn+Lynn0NXveRZzjsrQTBkxAkFbvoV/SL4i/lnOQetblpdWRcN6ml/7yhtb++Zpqzd4FvlfE60wYiG5DbGhhxr48XaJU6O8yeWVR7ecFu/GT7PIXvXhKzMs5LOv1H2OZTfA7k+mW455HTl9NzzLqfn/ixwzuXMHhfxy4bMDI8DM6BCNOv5gOycpRlUwk5KxwEFJetRvqgbdozF7aHp4uAMPUepl4FsyAtFbu+J4bbcuct0dKFqJCmcZr0jq31FDCCFWyz2UC31h2BA8CkH4QLTuyMgMPXM56CDA9tHvI1DcV0GQ2UsfmCeNIZX81YRhIC/olYwNlaoGUqWrvekKw55UDrlWUAZf3X8mvCt0/lVB3ChLhE90kJ73c9gMjEX+9kJehEeiyxb5nfV3Zyfhb4MEgSg5+nIyIIcxszMSUDYhcCD510sHdpMzPAU81HMc3UUV94+9Ac/6qCywkJ/HFAmZbwaAM5xOhjDtFjitDG0UpsoWJCrbevMgcuzYgidNma7Y6PYigcNwrsJfoN2nlKR4WR+UnVp4Vxr7oOPo62UmMfxXGlPBUH0P/CJe7dTkSZncXh45PlJBDCCDZ7VfxFF7xliRBjjldFXAGEaSsi/FvC4/r78fN63SnDWsxcNmQb0JVbelwUtwMUeuvUlNAhaZ54mfTksgHdKTDtKYSMrME5j1IIRuHjHHOgY150+gSIbTVN/0kif3t9NO/t7aX21ka5udFLHIyKko28JP6VhjQ2cQB+Bz+b4SbYEjrro/aIu8Sw/d98hcH8OoH4+qIiTImeSB4wgojTF5/Cb83dechRwDgqeycoqh0dpBTBkLdNGsgzjxPXCaFF9MXyYZjg6HKV79/fS9sMDvW2ka9duprff/la6dvW6F7DxiWikhqdIhB9rHljBjsyjzuARypp2Xihs2hzlvqzEwTUr2/w8v8sh12kZymkJj0v7JJBMjQi5kKcl+FLA7QYeZ+HCSxo3FPmjjXweyIwsxSihh8forV14SPbMyTcUa4HMIyBKFbSKvKyMUST6aa+5IH786bcULIuSUEYeflNvh6HjBCWEOQqacnnK3CmdjyFIrmi16HReZAO+KC7KNDZqfBQ63htlCy0UIBZqlbKYtyOvgjkY5vNQnz1nlaq6epWzOl62UMPIocvzZ0yVt9Iozxi9kCChDHUIOvgMQV0IbYI7JvUHGTdjgameCUPdUX8C99CK6OAF7pSlx9RZ6UgDY9fpVO5Yqo8MFSJDs1CIobxyx3+EL5Z+vgpg5V0ElFzmacBcU7Sh5+EwxhDwlVgHwQK/OG+fmNE21D9WisPLCMyoNqTw1fdBU78UFBfBPIZ/nQaE5OK574UbCpxDOeAp9tjSRjGXCD6k0Z1+RlKVxJXgQovfBTzSXk+Bspz6smQWKEbfRtAiyPHa6J/R7xZGqSSCZQkOQChKQkbz0brSD/kDyJ9+T9viiWfaB10Zy1JOauOTdDycpNvbh2nnoC/eSOmGlPh6m3UIlE9egoyTAvlk4xeAFzLvUE7gp3t+0xedDP4C+F8hkp6Cs9qOdDwO/VzwguPhONGn9VT/8YiFZ8SBj7IHHmUiC5APCyCPwBNUuAfvqNtwOE77B4fyvnfTQ4WDA0ZKOTd9xaNFfHKUY1xpN2TVhClE9z/RRYi6/+nKdESUU/QueHhO0FcT5lQCccIrA1IOIeSj1WgsIPCE6Jn4gfd5QliUUWWEJwvMWAXMIS0cnuFhbEEMY9JJY17Hw1oOgQPMheWGoLUFV1feZKtLtDfMFZZVMBqdiXvyUx7uOGKWShgRzIvZKoTrPfQr5cu8J/u65YEhxM2sSsPc98QHePQV2P5CHmJ+5ryUreeeVESsUEWpq0zPs2dcoBneGh6+cJDS9pTChNWWfFWI7WPKm9EID/2qTiYZuKkcuxvM0Utp6K7RDqOExScsgILpg36iG3Fdd/CAHoXg03sTzMPhRWfRnVrJeWejxQrOOMSiLT3Qb+JJWDHsSCdXgXGsLCt9o/2+LkC9geDPol1U11h4FMFGldoNKtlQYwi9whkBUuoW9qIdBp6Ud8zfThzM75DMfBP8n0d6+IOKuex8vwzBL4Fjvs99DuBrT9xzEAZtkb0I6hVX0qmFxQdhvIZiCji7zGeBMn5fBtAC/B9F6r9CRrG+A97G4Ib/pzJqvV8aL9QKfaF8yhD4cwPfEpQYoF8UfcPg/sA89zTVMJgV+uqUD4bT9M8fferFV29e3kpXenISZNR6BI/k9HUHWlz9xG1HuVGPaMegoZW5y+EZ8cCFe8LZQPpyAHKbEKqMEHrdDgEZJp5QfbPBHgYEU23srghj3TJQkEvNPAXwzvwnnCdSxMfHQytjAAOAz5h+/MnH6bPPP01HRwfiy9X09ju30o0bV1Jbcoq0yOuYfxfF5/KKhZzJeLDA1AYOiKqcMLBjTRMnS/Kcss6q+1cJlcl4KDwWiEQFvmKwwg08gsF8WxAtmCw3eDBHwfBPAc/NOS8UIo3GVigpRimyeTliKGhQkzL1qUbyZuvydqNzwfwIJsWjg4gJUaL96QM1rtQae6rlLbElCAVKhqatywwcx7NDMSGL3kbmVhaeOZ5w4uSjZGucU9h6rmMNpnc5I1DzwhVGDJjLIU+GzLwHeIayVhnCHcyYEkCQ+Px1KWfwbzRVF+FWk2K3YhTYsxbuXqFpBcD3cpWTmJ0RhFZ9JY3k/VVlNCAkarXVNJwcp3+4vZ0++Pww/Wx9Mw3VgSqtSVq7rvg9KdkWQg3lXkkjr8CVtwy9JMz3D07UyVTxk1Z6+40bqdcQXggQGVETdRpb6e7cGDaxJQZFwEjFWHiCLwff1JvQVnXk2RgrvpZaNQ7A6bj9FnwR9SzzlK+USQO8RMj9Kvepcj+jDTmnABR4azYBLf8BBa+LFk0JkJMT+IRRCGgLtxyLHnwU59AeBIamFxKJF3SXWhyVW+eMAuUWXUUkEG+IXkyduP1lfGWIMhXVN/xXPIFu/FOYiPcY1YEHmRf/5KNP0qWty+na9WuuI8ON3q4mI6+ieGz/oR5M02BkUKT7IJ7mRO1Hn8P6JFaJNmdBWS6V7zM8Lf2LAKSC+4v40t9aUCtQN+bFOSYZhRPbonjH4STqCx6Wjf35HiJXLuAaPMpvDCwpadNb/Ko4VGXODxYb9GcpF9JJgd87HKXbB4O00x+mFfWft7ZW0yZKXLQcDI+8wNbDxMJ3QRblq6ZxucgNPUGxx29eB78FRKLAL/AiTeQFYsjgiJOvi/osgFX9NsJVCXiH99AqryMgKVMue3sHaXdv10PWb775puWelalS+8AWAZ4yCpR8+Own2x3ZrsVv9oajhFlkydfNOsW2MLab2RBQufQ34vpc86KdkDGQ3HgLFw6goj60k50O9SdPO5qPFbUYdo84Ue8yLNf/i8KzlGFFXtzPwQqhAFjItSwgZ3RWIS8WyggvyopyF4QMppRFpYZCCcE4CIhY5IMHo8YhL5jYCVAWdAu2LPD5Tjzc6HQx9BxWFxakhy4lGE0PPGU1sIGLb6GOGGK6LybDYkbpqOOijBG4yifwjATcszrdSlx4Rnr9L9zpzDxnUz/KmQVrXsClNHiaDB/rle6xBumAgSvz36xub5wwb2wz3GiiyPliGKvZUeTQotFsx8raE/ZSEic6DN61t0swV4vAUDmUhRfVqK6kvnCoqvyGEjFC0B+N0u8+v58+vrebfnztRpps7yi3QeputdL6lY1UbWIwISAqadCHNvKWKUud8uBolPaOmJ9aSe/d2pLyjXjoFEwQjqJlhfpgLG9G7VOp6VmQQfnoP1WOuUO2+kBfe6KKx4IaDC8fagL9CG4DeADaR42hNxBsnH+9HCj3kXIH5LkxES8yPx5z5EH3iKXntLMF2knqNFf0CIGmoEhkNT/2VIaajRnFtXGgPBmOb7Eeo84OhiYDKSRwznQEl6Ofiqq0GEG0dxQeuIlieog3kg0i4nAONoKRAzE+//wzv2e4ksM3EHhe+0C9uJcH45EmGYBsuURiVhMGbj4wBc8HQU9/pA+TNrcTd5kYQcMy/c4Lj6P/2bCIC5Sj52wYDaFdWITK6JUXymL0KoCvWkB1Vl+VcqLvsNvFMkX0cxtTV+UTyoW2hLH5J+OKOW3Pa+sxFg9ySu2pAtXsjTTUo+PRJB3vHKcDXeV+eVrrymorbXbYAUNb6rn6DYoc77F2gjMRQL4oL/LObcpv0wikXF/dG/J1/qK4Kig+ffk0RJw5jefJyVtUoQ785A9aWH4hn7nn62L7VsrMR7N1MbZhsfI8FDaQlTjlQ1PKAnd4DgeEkjEEVuWFsyDN32WAp+cgzaA8cArCicGoVcfIKAtF8so8k2lEXcCXKz9zHcu89dVDSv8/MgaindipgyIAAAAASUVORK5CYII="/>
</p:tagLst>
</file>

<file path=ppt/tags/tag2.xml><?xml version="1.0" encoding="utf-8"?>
<p:tagLst xmlns:a="http://schemas.openxmlformats.org/drawingml/2006/main" xmlns:r="http://schemas.openxmlformats.org/officeDocument/2006/relationships" xmlns:p="http://schemas.openxmlformats.org/presentationml/2006/main">
  <p:tag name="ESRI.MAPS.IMAGEID" val="029bf8c59cbe42fb808f9532d925ec81"/>
  <p:tag name="ESRI.MAPS.WASSIGNEDIN" val="True"/>
</p:tagLst>
</file>

<file path=ppt/theme/theme1.xml><?xml version="1.0" encoding="utf-8"?>
<a:theme xmlns:a="http://schemas.openxmlformats.org/drawingml/2006/main" name="Theme1">
  <a:themeElements>
    <a:clrScheme name="Custom 28">
      <a:dk1>
        <a:sysClr val="windowText" lastClr="000000"/>
      </a:dk1>
      <a:lt1>
        <a:sysClr val="window" lastClr="FFFFFF"/>
      </a:lt1>
      <a:dk2>
        <a:srgbClr val="003366"/>
      </a:dk2>
      <a:lt2>
        <a:srgbClr val="EEAD27"/>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EE7B0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template" id="{88D99BA8-EA61-49B7-A82C-02C934D1545A}" vid="{E9C00F38-7B18-4192-A9FF-2047DACB01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True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True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True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True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True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True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True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True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True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True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4AE08C3-9472-4C66-A7C5-FEC0076E047F}">
  <ds:schemaRefs>
    <ds:schemaRef ds:uri="ESRI.ArcGIS.Mapping.OfficeIntegration.PowerPointInfo"/>
  </ds:schemaRefs>
</ds:datastoreItem>
</file>

<file path=customXml/itemProps10.xml><?xml version="1.0" encoding="utf-8"?>
<ds:datastoreItem xmlns:ds="http://schemas.openxmlformats.org/officeDocument/2006/customXml" ds:itemID="{F9E84869-9654-4AD8-B089-4FE8D5D0EF9E}">
  <ds:schemaRefs>
    <ds:schemaRef ds:uri="ESRI.ArcGIS.Mapping.OfficeIntegration.PowerPointInfo"/>
  </ds:schemaRefs>
</ds:datastoreItem>
</file>

<file path=customXml/itemProps11.xml><?xml version="1.0" encoding="utf-8"?>
<ds:datastoreItem xmlns:ds="http://schemas.openxmlformats.org/officeDocument/2006/customXml" ds:itemID="{4CD0E866-B77A-4998-91C6-E004F78A88F2}">
  <ds:schemaRefs>
    <ds:schemaRef ds:uri="ESRI.ArcGIS.Mapping.OfficeIntegration.PowerPointInfo"/>
  </ds:schemaRefs>
</ds:datastoreItem>
</file>

<file path=customXml/itemProps12.xml><?xml version="1.0" encoding="utf-8"?>
<ds:datastoreItem xmlns:ds="http://schemas.openxmlformats.org/officeDocument/2006/customXml" ds:itemID="{0F2A4DC3-90D0-42C0-97A2-E3C8F5D25FBD}">
  <ds:schemaRefs>
    <ds:schemaRef ds:uri="ESRI.ArcGIS.Mapping.OfficeIntegration.PowerPointInfo"/>
  </ds:schemaRefs>
</ds:datastoreItem>
</file>

<file path=customXml/itemProps13.xml><?xml version="1.0" encoding="utf-8"?>
<ds:datastoreItem xmlns:ds="http://schemas.openxmlformats.org/officeDocument/2006/customXml" ds:itemID="{3474856D-B202-45E8-BCE1-0CF34DEF403F}">
  <ds:schemaRefs>
    <ds:schemaRef ds:uri="ESRI.ArcGIS.Mapping.OfficeIntegration.PowerPointInfo"/>
  </ds:schemaRefs>
</ds:datastoreItem>
</file>

<file path=customXml/itemProps14.xml><?xml version="1.0" encoding="utf-8"?>
<ds:datastoreItem xmlns:ds="http://schemas.openxmlformats.org/officeDocument/2006/customXml" ds:itemID="{21DC60F7-1AB5-4226-830E-4F0DD3CAED73}">
  <ds:schemaRefs>
    <ds:schemaRef ds:uri="ESRI.ArcGIS.Mapping.OfficeIntegration.PowerPointInfo"/>
  </ds:schemaRefs>
</ds:datastoreItem>
</file>

<file path=customXml/itemProps15.xml><?xml version="1.0" encoding="utf-8"?>
<ds:datastoreItem xmlns:ds="http://schemas.openxmlformats.org/officeDocument/2006/customXml" ds:itemID="{4C044072-8D0B-4206-A182-F8AC30902032}">
  <ds:schemaRefs>
    <ds:schemaRef ds:uri="ESRI.ArcGIS.Mapping.OfficeIntegration.PowerPointInfo"/>
  </ds:schemaRefs>
</ds:datastoreItem>
</file>

<file path=customXml/itemProps16.xml><?xml version="1.0" encoding="utf-8"?>
<ds:datastoreItem xmlns:ds="http://schemas.openxmlformats.org/officeDocument/2006/customXml" ds:itemID="{1A1FDB89-92CA-40EA-845E-40EBC869CC81}">
  <ds:schemaRefs>
    <ds:schemaRef ds:uri="ESRI.ArcGIS.Mapping.OfficeIntegration.PowerPointInfo"/>
  </ds:schemaRefs>
</ds:datastoreItem>
</file>

<file path=customXml/itemProps17.xml><?xml version="1.0" encoding="utf-8"?>
<ds:datastoreItem xmlns:ds="http://schemas.openxmlformats.org/officeDocument/2006/customXml" ds:itemID="{289171F2-2B29-4E70-B9AA-5B2AC6E20C7E}">
  <ds:schemaRefs>
    <ds:schemaRef ds:uri="ESRI.ArcGIS.Mapping.OfficeIntegration.PowerPointInfo"/>
  </ds:schemaRefs>
</ds:datastoreItem>
</file>

<file path=customXml/itemProps18.xml><?xml version="1.0" encoding="utf-8"?>
<ds:datastoreItem xmlns:ds="http://schemas.openxmlformats.org/officeDocument/2006/customXml" ds:itemID="{03A7DF6F-634A-44D8-8D26-773ADE396CD4}">
  <ds:schemaRefs>
    <ds:schemaRef ds:uri="ESRI.ArcGIS.Mapping.OfficeIntegration.PowerPointInfo"/>
  </ds:schemaRefs>
</ds:datastoreItem>
</file>

<file path=customXml/itemProps19.xml><?xml version="1.0" encoding="utf-8"?>
<ds:datastoreItem xmlns:ds="http://schemas.openxmlformats.org/officeDocument/2006/customXml" ds:itemID="{3A4A0DBA-C226-4734-BD08-681E7C5D3AD4}">
  <ds:schemaRefs>
    <ds:schemaRef ds:uri="ESRI.ArcGIS.Mapping.OfficeIntegration.PowerPointInfo"/>
  </ds:schemaRefs>
</ds:datastoreItem>
</file>

<file path=customXml/itemProps2.xml><?xml version="1.0" encoding="utf-8"?>
<ds:datastoreItem xmlns:ds="http://schemas.openxmlformats.org/officeDocument/2006/customXml" ds:itemID="{D9A556FB-1E57-498C-A652-37827DC7AD80}">
  <ds:schemaRefs>
    <ds:schemaRef ds:uri="ESRI.ArcGIS.Mapping.OfficeIntegration.PowerPointInfo"/>
  </ds:schemaRefs>
</ds:datastoreItem>
</file>

<file path=customXml/itemProps20.xml><?xml version="1.0" encoding="utf-8"?>
<ds:datastoreItem xmlns:ds="http://schemas.openxmlformats.org/officeDocument/2006/customXml" ds:itemID="{8AFBC371-3881-45DA-A0C0-20225D64DE54}">
  <ds:schemaRefs>
    <ds:schemaRef ds:uri="ESRI.ArcGIS.Mapping.OfficeIntegration.PowerPointInfo"/>
  </ds:schemaRefs>
</ds:datastoreItem>
</file>

<file path=customXml/itemProps21.xml><?xml version="1.0" encoding="utf-8"?>
<ds:datastoreItem xmlns:ds="http://schemas.openxmlformats.org/officeDocument/2006/customXml" ds:itemID="{A46BD8FF-8104-427A-BDC4-596E00575EBB}">
  <ds:schemaRefs>
    <ds:schemaRef ds:uri="ESRI.ArcGIS.Mapping.OfficeIntegration.PowerPointInfo"/>
  </ds:schemaRefs>
</ds:datastoreItem>
</file>

<file path=customXml/itemProps22.xml><?xml version="1.0" encoding="utf-8"?>
<ds:datastoreItem xmlns:ds="http://schemas.openxmlformats.org/officeDocument/2006/customXml" ds:itemID="{C4B63606-3127-43A5-9403-5C0204479133}">
  <ds:schemaRefs>
    <ds:schemaRef ds:uri="ESRI.ArcGIS.Mapping.OfficeIntegration.PowerPointInfo"/>
  </ds:schemaRefs>
</ds:datastoreItem>
</file>

<file path=customXml/itemProps23.xml><?xml version="1.0" encoding="utf-8"?>
<ds:datastoreItem xmlns:ds="http://schemas.openxmlformats.org/officeDocument/2006/customXml" ds:itemID="{DDCD5AF4-A3AD-427A-A8D4-C2B7D70AE99D}">
  <ds:schemaRefs>
    <ds:schemaRef ds:uri="ESRI.ArcGIS.Mapping.OfficeIntegration.PowerPointInfo"/>
  </ds:schemaRefs>
</ds:datastoreItem>
</file>

<file path=customXml/itemProps24.xml><?xml version="1.0" encoding="utf-8"?>
<ds:datastoreItem xmlns:ds="http://schemas.openxmlformats.org/officeDocument/2006/customXml" ds:itemID="{B6A4C5FD-FFA2-4BD2-8C26-7E261E6D9442}">
  <ds:schemaRefs>
    <ds:schemaRef ds:uri="ESRI.ArcGIS.Mapping.OfficeIntegration.PowerPointInfo"/>
  </ds:schemaRefs>
</ds:datastoreItem>
</file>

<file path=customXml/itemProps25.xml><?xml version="1.0" encoding="utf-8"?>
<ds:datastoreItem xmlns:ds="http://schemas.openxmlformats.org/officeDocument/2006/customXml" ds:itemID="{8B8CACC6-617E-452C-B4F0-8C3D51E11622}">
  <ds:schemaRefs>
    <ds:schemaRef ds:uri="ESRI.ArcGIS.Mapping.OfficeIntegration.PowerPointInfo"/>
  </ds:schemaRefs>
</ds:datastoreItem>
</file>

<file path=customXml/itemProps26.xml><?xml version="1.0" encoding="utf-8"?>
<ds:datastoreItem xmlns:ds="http://schemas.openxmlformats.org/officeDocument/2006/customXml" ds:itemID="{00A4C434-71E6-49D9-9A06-801AE8E289C0}">
  <ds:schemaRefs>
    <ds:schemaRef ds:uri="ESRI.ArcGIS.Mapping.OfficeIntegration.PowerPointInfo"/>
  </ds:schemaRefs>
</ds:datastoreItem>
</file>

<file path=customXml/itemProps27.xml><?xml version="1.0" encoding="utf-8"?>
<ds:datastoreItem xmlns:ds="http://schemas.openxmlformats.org/officeDocument/2006/customXml" ds:itemID="{4DAF7D00-F391-4226-BB11-DF186B3890BE}">
  <ds:schemaRefs>
    <ds:schemaRef ds:uri="ESRI.ArcGIS.Mapping.OfficeIntegration.PowerPointInfo"/>
  </ds:schemaRefs>
</ds:datastoreItem>
</file>

<file path=customXml/itemProps28.xml><?xml version="1.0" encoding="utf-8"?>
<ds:datastoreItem xmlns:ds="http://schemas.openxmlformats.org/officeDocument/2006/customXml" ds:itemID="{4DA06DDE-9F1C-4832-A348-54FC7D8EC2F7}">
  <ds:schemaRefs>
    <ds:schemaRef ds:uri="ESRI.ArcGIS.Mapping.OfficeIntegration.PowerPointInfo"/>
  </ds:schemaRefs>
</ds:datastoreItem>
</file>

<file path=customXml/itemProps29.xml><?xml version="1.0" encoding="utf-8"?>
<ds:datastoreItem xmlns:ds="http://schemas.openxmlformats.org/officeDocument/2006/customXml" ds:itemID="{BD065847-BD93-41A4-8C79-8F06F9531BB6}">
  <ds:schemaRefs>
    <ds:schemaRef ds:uri="ESRI.ArcGIS.Mapping.OfficeIntegration.PowerPointInfo"/>
  </ds:schemaRefs>
</ds:datastoreItem>
</file>

<file path=customXml/itemProps3.xml><?xml version="1.0" encoding="utf-8"?>
<ds:datastoreItem xmlns:ds="http://schemas.openxmlformats.org/officeDocument/2006/customXml" ds:itemID="{DAF3614D-7254-4D92-9DF5-B5CB30B94219}">
  <ds:schemaRefs>
    <ds:schemaRef ds:uri="ESRI.ArcGIS.Mapping.OfficeIntegration.PowerPointInfo"/>
  </ds:schemaRefs>
</ds:datastoreItem>
</file>

<file path=customXml/itemProps30.xml><?xml version="1.0" encoding="utf-8"?>
<ds:datastoreItem xmlns:ds="http://schemas.openxmlformats.org/officeDocument/2006/customXml" ds:itemID="{0F0696E9-B776-4BD6-AE29-84CB257B5905}">
  <ds:schemaRefs>
    <ds:schemaRef ds:uri="ESRI.ArcGIS.Mapping.OfficeIntegration.PowerPointInfo"/>
  </ds:schemaRefs>
</ds:datastoreItem>
</file>

<file path=customXml/itemProps31.xml><?xml version="1.0" encoding="utf-8"?>
<ds:datastoreItem xmlns:ds="http://schemas.openxmlformats.org/officeDocument/2006/customXml" ds:itemID="{473F0A6B-2B5F-4695-863B-F7DF74A85FE2}">
  <ds:schemaRefs>
    <ds:schemaRef ds:uri="ESRI.ArcGIS.Mapping.OfficeIntegration.PowerPointInfo"/>
  </ds:schemaRefs>
</ds:datastoreItem>
</file>

<file path=customXml/itemProps32.xml><?xml version="1.0" encoding="utf-8"?>
<ds:datastoreItem xmlns:ds="http://schemas.openxmlformats.org/officeDocument/2006/customXml" ds:itemID="{C757C1A3-28E4-43DE-B6DC-D4C90CBF0238}">
  <ds:schemaRefs>
    <ds:schemaRef ds:uri="ESRI.ArcGIS.Mapping.OfficeIntegration.PowerPointInfo"/>
  </ds:schemaRefs>
</ds:datastoreItem>
</file>

<file path=customXml/itemProps33.xml><?xml version="1.0" encoding="utf-8"?>
<ds:datastoreItem xmlns:ds="http://schemas.openxmlformats.org/officeDocument/2006/customXml" ds:itemID="{04B213C7-D367-450B-9048-7CC2BACDA112}">
  <ds:schemaRefs>
    <ds:schemaRef ds:uri="ESRI.ArcGIS.Mapping.OfficeIntegration.PowerPointInfo"/>
  </ds:schemaRefs>
</ds:datastoreItem>
</file>

<file path=customXml/itemProps34.xml><?xml version="1.0" encoding="utf-8"?>
<ds:datastoreItem xmlns:ds="http://schemas.openxmlformats.org/officeDocument/2006/customXml" ds:itemID="{F481B6DB-63D1-42CA-8147-9968D87A6FC9}">
  <ds:schemaRefs>
    <ds:schemaRef ds:uri="ESRI.ArcGIS.Mapping.OfficeIntegration.PowerPointInfo"/>
  </ds:schemaRefs>
</ds:datastoreItem>
</file>

<file path=customXml/itemProps35.xml><?xml version="1.0" encoding="utf-8"?>
<ds:datastoreItem xmlns:ds="http://schemas.openxmlformats.org/officeDocument/2006/customXml" ds:itemID="{BDC9ED0E-37A6-4E88-8060-3AC6648780FA}">
  <ds:schemaRefs>
    <ds:schemaRef ds:uri="ESRI.ArcGIS.Mapping.OfficeIntegration.PowerPointInfo"/>
  </ds:schemaRefs>
</ds:datastoreItem>
</file>

<file path=customXml/itemProps36.xml><?xml version="1.0" encoding="utf-8"?>
<ds:datastoreItem xmlns:ds="http://schemas.openxmlformats.org/officeDocument/2006/customXml" ds:itemID="{D1982A11-0384-4F8C-8B20-502B9A84B525}">
  <ds:schemaRefs>
    <ds:schemaRef ds:uri="ESRI.ArcGIS.Mapping.OfficeIntegration.PowerPointInfo"/>
  </ds:schemaRefs>
</ds:datastoreItem>
</file>

<file path=customXml/itemProps37.xml><?xml version="1.0" encoding="utf-8"?>
<ds:datastoreItem xmlns:ds="http://schemas.openxmlformats.org/officeDocument/2006/customXml" ds:itemID="{44536E48-9FCA-4B8E-9929-5D9D22174BFB}">
  <ds:schemaRefs>
    <ds:schemaRef ds:uri="ESRI.ArcGIS.Mapping.OfficeIntegration.PowerPointInfo"/>
  </ds:schemaRefs>
</ds:datastoreItem>
</file>

<file path=customXml/itemProps38.xml><?xml version="1.0" encoding="utf-8"?>
<ds:datastoreItem xmlns:ds="http://schemas.openxmlformats.org/officeDocument/2006/customXml" ds:itemID="{BE029ECE-E4BB-415A-A54F-74076330656D}">
  <ds:schemaRefs>
    <ds:schemaRef ds:uri="ESRI.ArcGIS.Mapping.OfficeIntegration.PowerPointInfo"/>
  </ds:schemaRefs>
</ds:datastoreItem>
</file>

<file path=customXml/itemProps39.xml><?xml version="1.0" encoding="utf-8"?>
<ds:datastoreItem xmlns:ds="http://schemas.openxmlformats.org/officeDocument/2006/customXml" ds:itemID="{C6CAA0B6-4ED1-414B-893F-B4A191CA61AB}">
  <ds:schemaRefs>
    <ds:schemaRef ds:uri="ESRI.ArcGIS.Mapping.OfficeIntegration.PowerPointInfo"/>
  </ds:schemaRefs>
</ds:datastoreItem>
</file>

<file path=customXml/itemProps4.xml><?xml version="1.0" encoding="utf-8"?>
<ds:datastoreItem xmlns:ds="http://schemas.openxmlformats.org/officeDocument/2006/customXml" ds:itemID="{C406C54F-4EBA-49A4-AB9E-E70CB9485B4F}">
  <ds:schemaRefs>
    <ds:schemaRef ds:uri="ESRI.ArcGIS.Mapping.OfficeIntegration.PowerPointInfo"/>
  </ds:schemaRefs>
</ds:datastoreItem>
</file>

<file path=customXml/itemProps40.xml><?xml version="1.0" encoding="utf-8"?>
<ds:datastoreItem xmlns:ds="http://schemas.openxmlformats.org/officeDocument/2006/customXml" ds:itemID="{0DC009FC-BA1C-4AFB-979C-AFFAF0EC00CE}">
  <ds:schemaRefs>
    <ds:schemaRef ds:uri="ESRI.ArcGIS.Mapping.OfficeIntegration.PowerPointInfo"/>
  </ds:schemaRefs>
</ds:datastoreItem>
</file>

<file path=customXml/itemProps41.xml><?xml version="1.0" encoding="utf-8"?>
<ds:datastoreItem xmlns:ds="http://schemas.openxmlformats.org/officeDocument/2006/customXml" ds:itemID="{3BF53F4A-DE2F-46D2-8F48-6E7826087C69}">
  <ds:schemaRefs>
    <ds:schemaRef ds:uri="ESRI.ArcGIS.Mapping.OfficeIntegration.PowerPointInfo"/>
  </ds:schemaRefs>
</ds:datastoreItem>
</file>

<file path=customXml/itemProps42.xml><?xml version="1.0" encoding="utf-8"?>
<ds:datastoreItem xmlns:ds="http://schemas.openxmlformats.org/officeDocument/2006/customXml" ds:itemID="{AAEC1AA3-6E50-484A-AC44-654BB7FCE380}">
  <ds:schemaRefs>
    <ds:schemaRef ds:uri="ESRI.ArcGIS.Mapping.OfficeIntegration.PowerPointInfo"/>
  </ds:schemaRefs>
</ds:datastoreItem>
</file>

<file path=customXml/itemProps43.xml><?xml version="1.0" encoding="utf-8"?>
<ds:datastoreItem xmlns:ds="http://schemas.openxmlformats.org/officeDocument/2006/customXml" ds:itemID="{BE4D5EA7-CDA9-4536-AE45-59062D979182}">
  <ds:schemaRefs>
    <ds:schemaRef ds:uri="ESRI.ArcGIS.Mapping.OfficeIntegration.PowerPointInfo"/>
  </ds:schemaRefs>
</ds:datastoreItem>
</file>

<file path=customXml/itemProps44.xml><?xml version="1.0" encoding="utf-8"?>
<ds:datastoreItem xmlns:ds="http://schemas.openxmlformats.org/officeDocument/2006/customXml" ds:itemID="{CBB42A2D-12B5-48BB-B5C1-9AC49BCECFD4}">
  <ds:schemaRefs>
    <ds:schemaRef ds:uri="ESRI.ArcGIS.Mapping.OfficeIntegration.PowerPointInfo"/>
  </ds:schemaRefs>
</ds:datastoreItem>
</file>

<file path=customXml/itemProps45.xml><?xml version="1.0" encoding="utf-8"?>
<ds:datastoreItem xmlns:ds="http://schemas.openxmlformats.org/officeDocument/2006/customXml" ds:itemID="{E46146D3-BA84-4243-8ED1-5F99E74F0BE0}">
  <ds:schemaRefs>
    <ds:schemaRef ds:uri="ESRI.ArcGIS.Mapping.OfficeIntegration.PowerPointInfo"/>
  </ds:schemaRefs>
</ds:datastoreItem>
</file>

<file path=customXml/itemProps46.xml><?xml version="1.0" encoding="utf-8"?>
<ds:datastoreItem xmlns:ds="http://schemas.openxmlformats.org/officeDocument/2006/customXml" ds:itemID="{E63C9E94-5FFB-4FE6-8469-4026A60FB507}">
  <ds:schemaRefs>
    <ds:schemaRef ds:uri="ESRI.ArcGIS.Mapping.OfficeIntegration.PowerPointInfo"/>
  </ds:schemaRefs>
</ds:datastoreItem>
</file>

<file path=customXml/itemProps47.xml><?xml version="1.0" encoding="utf-8"?>
<ds:datastoreItem xmlns:ds="http://schemas.openxmlformats.org/officeDocument/2006/customXml" ds:itemID="{7B4117F8-B5D4-4D30-B672-9D605A75CC8C}">
  <ds:schemaRefs>
    <ds:schemaRef ds:uri="ESRI.ArcGIS.Mapping.OfficeIntegration.PowerPointInfo"/>
  </ds:schemaRefs>
</ds:datastoreItem>
</file>

<file path=customXml/itemProps48.xml><?xml version="1.0" encoding="utf-8"?>
<ds:datastoreItem xmlns:ds="http://schemas.openxmlformats.org/officeDocument/2006/customXml" ds:itemID="{D0179A30-D229-4144-81DB-B4A8C89D1D1C}">
  <ds:schemaRefs>
    <ds:schemaRef ds:uri="ESRI.ArcGIS.Mapping.OfficeIntegration.PowerPointInfo"/>
  </ds:schemaRefs>
</ds:datastoreItem>
</file>

<file path=customXml/itemProps49.xml><?xml version="1.0" encoding="utf-8"?>
<ds:datastoreItem xmlns:ds="http://schemas.openxmlformats.org/officeDocument/2006/customXml" ds:itemID="{4A48ED80-B5AB-46C1-96E4-AE22E1CA1BC5}">
  <ds:schemaRefs>
    <ds:schemaRef ds:uri="ESRI.ArcGIS.Mapping.OfficeIntegration.PowerPointInfo"/>
  </ds:schemaRefs>
</ds:datastoreItem>
</file>

<file path=customXml/itemProps5.xml><?xml version="1.0" encoding="utf-8"?>
<ds:datastoreItem xmlns:ds="http://schemas.openxmlformats.org/officeDocument/2006/customXml" ds:itemID="{10B5AE76-459B-4573-8AC6-F29A493153FE}">
  <ds:schemaRefs>
    <ds:schemaRef ds:uri="ESRI.ArcGIS.Mapping.OfficeIntegration.PowerPointInfo"/>
  </ds:schemaRefs>
</ds:datastoreItem>
</file>

<file path=customXml/itemProps50.xml><?xml version="1.0" encoding="utf-8"?>
<ds:datastoreItem xmlns:ds="http://schemas.openxmlformats.org/officeDocument/2006/customXml" ds:itemID="{1AD2552F-7D5F-4732-83B6-4E9166B8E417}">
  <ds:schemaRefs>
    <ds:schemaRef ds:uri="ESRI.ArcGIS.Mapping.OfficeIntegration.PowerPointInfo"/>
  </ds:schemaRefs>
</ds:datastoreItem>
</file>

<file path=customXml/itemProps51.xml><?xml version="1.0" encoding="utf-8"?>
<ds:datastoreItem xmlns:ds="http://schemas.openxmlformats.org/officeDocument/2006/customXml" ds:itemID="{47C15488-C211-4C3F-8041-253169390A4B}">
  <ds:schemaRefs>
    <ds:schemaRef ds:uri="ESRI.ArcGIS.Mapping.OfficeIntegration.PowerPointInfo"/>
  </ds:schemaRefs>
</ds:datastoreItem>
</file>

<file path=customXml/itemProps52.xml><?xml version="1.0" encoding="utf-8"?>
<ds:datastoreItem xmlns:ds="http://schemas.openxmlformats.org/officeDocument/2006/customXml" ds:itemID="{40ED55AA-2647-41F8-99E5-48327D89E680}">
  <ds:schemaRefs>
    <ds:schemaRef ds:uri="ESRI.ArcGIS.Mapping.OfficeIntegration.PowerPointInfo"/>
  </ds:schemaRefs>
</ds:datastoreItem>
</file>

<file path=customXml/itemProps53.xml><?xml version="1.0" encoding="utf-8"?>
<ds:datastoreItem xmlns:ds="http://schemas.openxmlformats.org/officeDocument/2006/customXml" ds:itemID="{5006121A-CB45-42C8-9862-82274918C50D}">
  <ds:schemaRefs>
    <ds:schemaRef ds:uri="ESRI.ArcGIS.Mapping.OfficeIntegration.PowerPointInfo"/>
  </ds:schemaRefs>
</ds:datastoreItem>
</file>

<file path=customXml/itemProps54.xml><?xml version="1.0" encoding="utf-8"?>
<ds:datastoreItem xmlns:ds="http://schemas.openxmlformats.org/officeDocument/2006/customXml" ds:itemID="{E54A308F-9FE1-4985-B84F-DB46AD33859E}">
  <ds:schemaRefs>
    <ds:schemaRef ds:uri="ESRI.ArcGIS.Mapping.OfficeIntegration.PowerPointInfo"/>
  </ds:schemaRefs>
</ds:datastoreItem>
</file>

<file path=customXml/itemProps55.xml><?xml version="1.0" encoding="utf-8"?>
<ds:datastoreItem xmlns:ds="http://schemas.openxmlformats.org/officeDocument/2006/customXml" ds:itemID="{C70061AB-E2F6-4588-9A27-B1648A478FCB}">
  <ds:schemaRefs>
    <ds:schemaRef ds:uri="ESRI.ArcGIS.Mapping.OfficeIntegration.PowerPointInfo"/>
  </ds:schemaRefs>
</ds:datastoreItem>
</file>

<file path=customXml/itemProps56.xml><?xml version="1.0" encoding="utf-8"?>
<ds:datastoreItem xmlns:ds="http://schemas.openxmlformats.org/officeDocument/2006/customXml" ds:itemID="{26E1AB11-47A8-4E78-BFF3-84D432625E11}">
  <ds:schemaRefs>
    <ds:schemaRef ds:uri="ESRI.ArcGIS.Mapping.OfficeIntegration.PowerPointInfo"/>
  </ds:schemaRefs>
</ds:datastoreItem>
</file>

<file path=customXml/itemProps57.xml><?xml version="1.0" encoding="utf-8"?>
<ds:datastoreItem xmlns:ds="http://schemas.openxmlformats.org/officeDocument/2006/customXml" ds:itemID="{9E97397A-1703-4C37-8603-BF230D14417D}">
  <ds:schemaRefs>
    <ds:schemaRef ds:uri="ESRI.ArcGIS.Mapping.OfficeIntegration.PowerPointInfo"/>
  </ds:schemaRefs>
</ds:datastoreItem>
</file>

<file path=customXml/itemProps58.xml><?xml version="1.0" encoding="utf-8"?>
<ds:datastoreItem xmlns:ds="http://schemas.openxmlformats.org/officeDocument/2006/customXml" ds:itemID="{87ED3CE7-EBCE-4962-BC3C-9AD141564041}">
  <ds:schemaRefs>
    <ds:schemaRef ds:uri="ESRI.ArcGIS.Mapping.OfficeIntegration.PowerPointInfo"/>
  </ds:schemaRefs>
</ds:datastoreItem>
</file>

<file path=customXml/itemProps59.xml><?xml version="1.0" encoding="utf-8"?>
<ds:datastoreItem xmlns:ds="http://schemas.openxmlformats.org/officeDocument/2006/customXml" ds:itemID="{EBCB6607-EAC3-438A-B57C-128201114805}">
  <ds:schemaRefs>
    <ds:schemaRef ds:uri="ESRI.ArcGIS.Mapping.OfficeIntegration.PowerPointInfo"/>
  </ds:schemaRefs>
</ds:datastoreItem>
</file>

<file path=customXml/itemProps6.xml><?xml version="1.0" encoding="utf-8"?>
<ds:datastoreItem xmlns:ds="http://schemas.openxmlformats.org/officeDocument/2006/customXml" ds:itemID="{B714E0FC-2324-4C63-86BB-760561A7073E}">
  <ds:schemaRefs>
    <ds:schemaRef ds:uri="ESRI.ArcGIS.Mapping.OfficeIntegration.PowerPointInfo"/>
  </ds:schemaRefs>
</ds:datastoreItem>
</file>

<file path=customXml/itemProps60.xml><?xml version="1.0" encoding="utf-8"?>
<ds:datastoreItem xmlns:ds="http://schemas.openxmlformats.org/officeDocument/2006/customXml" ds:itemID="{67FD1E5E-D9E1-4F55-AA61-4F20A4D983B1}">
  <ds:schemaRefs>
    <ds:schemaRef ds:uri="ESRI.ArcGIS.Mapping.OfficeIntegration.PowerPointInfo"/>
  </ds:schemaRefs>
</ds:datastoreItem>
</file>

<file path=customXml/itemProps61.xml><?xml version="1.0" encoding="utf-8"?>
<ds:datastoreItem xmlns:ds="http://schemas.openxmlformats.org/officeDocument/2006/customXml" ds:itemID="{A67E42BA-BFCB-4B48-B894-18D9F0B9E5D3}">
  <ds:schemaRefs>
    <ds:schemaRef ds:uri="ESRI.ArcGIS.Mapping.OfficeIntegration.PowerPointInfo"/>
  </ds:schemaRefs>
</ds:datastoreItem>
</file>

<file path=customXml/itemProps7.xml><?xml version="1.0" encoding="utf-8"?>
<ds:datastoreItem xmlns:ds="http://schemas.openxmlformats.org/officeDocument/2006/customXml" ds:itemID="{076CDD8B-0427-4396-8AF9-5DA0CAE6E06D}">
  <ds:schemaRefs>
    <ds:schemaRef ds:uri="ESRI.ArcGIS.Mapping.OfficeIntegration.PowerPointInfo"/>
  </ds:schemaRefs>
</ds:datastoreItem>
</file>

<file path=customXml/itemProps8.xml><?xml version="1.0" encoding="utf-8"?>
<ds:datastoreItem xmlns:ds="http://schemas.openxmlformats.org/officeDocument/2006/customXml" ds:itemID="{74F5AA2A-8687-4746-A886-B95971A5B793}">
  <ds:schemaRefs>
    <ds:schemaRef ds:uri="ESRI.ArcGIS.Mapping.OfficeIntegration.PowerPointInfo"/>
  </ds:schemaRefs>
</ds:datastoreItem>
</file>

<file path=customXml/itemProps9.xml><?xml version="1.0" encoding="utf-8"?>
<ds:datastoreItem xmlns:ds="http://schemas.openxmlformats.org/officeDocument/2006/customXml" ds:itemID="{F859848B-3B83-4C48-A552-D4906F1F16A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18188</TotalTime>
  <Words>982</Words>
  <Application>Microsoft Office PowerPoint</Application>
  <PresentationFormat>On-screen Show (4:3)</PresentationFormat>
  <Paragraphs>138</Paragraphs>
  <Slides>29</Slides>
  <Notes>6</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Bebas Neue</vt:lpstr>
      <vt:lpstr>Calibri</vt:lpstr>
      <vt:lpstr>Verdana</vt:lpstr>
      <vt:lpstr>Yanone Kaffeesatz Bold</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jhodel</dc:creator>
  <cp:lastModifiedBy>Cloudpoint Admin</cp:lastModifiedBy>
  <cp:revision>309</cp:revision>
  <dcterms:created xsi:type="dcterms:W3CDTF">2014-02-13T16:57:08Z</dcterms:created>
  <dcterms:modified xsi:type="dcterms:W3CDTF">2016-12-16T20:54:59Z</dcterms:modified>
</cp:coreProperties>
</file>