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24"/>
  </p:normalViewPr>
  <p:slideViewPr>
    <p:cSldViewPr snapToGrid="0" snapToObjects="1">
      <p:cViewPr varScale="1">
        <p:scale>
          <a:sx n="72" d="100"/>
          <a:sy n="72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0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7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8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2F65B2-E10D-A44B-A3AD-CAFBDFE34D2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7EEE38-93DE-D842-8F92-25FB0883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New </a:t>
            </a:r>
            <a:r>
              <a:rPr lang="en-US" dirty="0" err="1"/>
              <a:t>Arcgis</a:t>
            </a:r>
            <a:r>
              <a:rPr lang="en-US" dirty="0"/>
              <a:t> 10.5.1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 10.5 in general</a:t>
            </a:r>
          </a:p>
        </p:txBody>
      </p:sp>
    </p:spTree>
    <p:extLst>
      <p:ext uri="{BB962C8B-B14F-4D97-AF65-F5344CB8AC3E}">
        <p14:creationId xmlns:p14="http://schemas.microsoft.com/office/powerpoint/2010/main" val="116507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8A6040F-FE56-48EF-A8A6-AFB8BA86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9700"/>
            <a:ext cx="10131425" cy="1456267"/>
          </a:xfrm>
        </p:spPr>
        <p:txBody>
          <a:bodyPr>
            <a:normAutofit/>
          </a:bodyPr>
          <a:lstStyle/>
          <a:p>
            <a:r>
              <a:rPr lang="en-US" sz="6000" dirty="0"/>
              <a:t>Maps for office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95" y="1265050"/>
            <a:ext cx="9174480" cy="5236464"/>
          </a:xfrm>
          <a:prstGeom prst="rect">
            <a:avLst/>
          </a:prstGeom>
        </p:spPr>
      </p:pic>
      <p:pic>
        <p:nvPicPr>
          <p:cNvPr id="1031" name="Object">
            <a:extLst>
              <a:ext uri="{FF2B5EF4-FFF2-40B4-BE49-F238E27FC236}">
                <a16:creationId xmlns:a16="http://schemas.microsoft.com/office/drawing/2014/main" id="{045BADC1-5F50-47D9-842E-6B45F4DAD7C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8100"/>
            <a:ext cx="203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6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ArcGIS Enterprise</a:t>
            </a:r>
          </a:p>
          <a:p>
            <a:r>
              <a:rPr lang="en-US" sz="4400" dirty="0"/>
              <a:t>ArcGIS Desktop Map/Catalog/Pro</a:t>
            </a:r>
          </a:p>
          <a:p>
            <a:r>
              <a:rPr lang="en-US" sz="4400" dirty="0"/>
              <a:t>Other Tools &amp; Apps</a:t>
            </a:r>
          </a:p>
        </p:txBody>
      </p:sp>
    </p:spTree>
    <p:extLst>
      <p:ext uri="{BB962C8B-B14F-4D97-AF65-F5344CB8AC3E}">
        <p14:creationId xmlns:p14="http://schemas.microsoft.com/office/powerpoint/2010/main" val="48209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Arcgis</a:t>
            </a:r>
            <a:r>
              <a:rPr lang="en-US" sz="6000" dirty="0"/>
              <a:t> enterprise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Datastore</a:t>
            </a:r>
            <a:endParaRPr lang="en-US" sz="4400" dirty="0"/>
          </a:p>
          <a:p>
            <a:r>
              <a:rPr lang="en-US" sz="4400" dirty="0"/>
              <a:t>ArcGIS Server</a:t>
            </a:r>
          </a:p>
          <a:p>
            <a:r>
              <a:rPr lang="en-US" sz="4400" dirty="0"/>
              <a:t>Portal</a:t>
            </a:r>
          </a:p>
          <a:p>
            <a:r>
              <a:rPr lang="en-US" sz="4400" dirty="0" err="1"/>
              <a:t>WebAdaptor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029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Server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GIS Server</a:t>
            </a:r>
          </a:p>
          <a:p>
            <a:r>
              <a:rPr lang="en-US" sz="4400" dirty="0"/>
              <a:t>Image Server</a:t>
            </a:r>
          </a:p>
          <a:p>
            <a:r>
              <a:rPr lang="en-US" sz="4400" dirty="0" err="1"/>
              <a:t>Geoevent</a:t>
            </a:r>
            <a:r>
              <a:rPr lang="en-US" sz="4400" dirty="0"/>
              <a:t> Server</a:t>
            </a:r>
          </a:p>
          <a:p>
            <a:r>
              <a:rPr lang="en-US" sz="4400" dirty="0" err="1"/>
              <a:t>Geoanalytics</a:t>
            </a:r>
            <a:r>
              <a:rPr lang="en-US" sz="4400" dirty="0"/>
              <a:t> Server</a:t>
            </a:r>
          </a:p>
          <a:p>
            <a:r>
              <a:rPr lang="en-US" sz="4400" dirty="0"/>
              <a:t>Business Analyst Server</a:t>
            </a:r>
          </a:p>
        </p:txBody>
      </p:sp>
    </p:spTree>
    <p:extLst>
      <p:ext uri="{BB962C8B-B14F-4D97-AF65-F5344CB8AC3E}">
        <p14:creationId xmlns:p14="http://schemas.microsoft.com/office/powerpoint/2010/main" val="35529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Named users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57" y="1861318"/>
            <a:ext cx="6713369" cy="3649662"/>
          </a:xfrm>
        </p:spPr>
      </p:pic>
      <p:sp>
        <p:nvSpPr>
          <p:cNvPr id="6" name="Rectangle 5"/>
          <p:cNvSpPr/>
          <p:nvPr/>
        </p:nvSpPr>
        <p:spPr>
          <a:xfrm>
            <a:off x="239844" y="5672055"/>
            <a:ext cx="1184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www.esri.com</a:t>
            </a:r>
            <a:r>
              <a:rPr lang="en-US" sz="2400" dirty="0"/>
              <a:t>/library/brochures/pdfs/</a:t>
            </a:r>
            <a:r>
              <a:rPr lang="en-US" sz="2400" dirty="0" err="1"/>
              <a:t>arcgis</a:t>
            </a:r>
            <a:r>
              <a:rPr lang="en-US" sz="2400" dirty="0"/>
              <a:t>-enterprise-functionality-</a:t>
            </a:r>
            <a:r>
              <a:rPr lang="en-US" sz="2400" dirty="0" err="1"/>
              <a:t>matrix.pdf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023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5" y="609600"/>
            <a:ext cx="11647358" cy="1456267"/>
          </a:xfrm>
        </p:spPr>
        <p:txBody>
          <a:bodyPr>
            <a:noAutofit/>
          </a:bodyPr>
          <a:lstStyle/>
          <a:p>
            <a:r>
              <a:rPr lang="en-US" sz="6000" dirty="0"/>
              <a:t>At 10.5.1 we have      </a:t>
            </a:r>
            <a:br>
              <a:rPr lang="en-US" sz="6000" dirty="0"/>
            </a:br>
            <a:r>
              <a:rPr lang="en-US" sz="6000" dirty="0"/>
              <a:t>						“Enterprise Builder”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Easy Deployment onto a server</a:t>
            </a:r>
          </a:p>
          <a:p>
            <a:r>
              <a:rPr lang="en-US" sz="4400" dirty="0"/>
              <a:t>Chef Cookbooks</a:t>
            </a:r>
          </a:p>
          <a:p>
            <a:r>
              <a:rPr lang="en-US" sz="4400" dirty="0"/>
              <a:t>Cloud Deployment Options</a:t>
            </a:r>
          </a:p>
        </p:txBody>
      </p:sp>
    </p:spTree>
    <p:extLst>
      <p:ext uri="{BB962C8B-B14F-4D97-AF65-F5344CB8AC3E}">
        <p14:creationId xmlns:p14="http://schemas.microsoft.com/office/powerpoint/2010/main" val="189123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Arcgis</a:t>
            </a:r>
            <a:r>
              <a:rPr lang="en-US" sz="6000" dirty="0"/>
              <a:t>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304" y="1611126"/>
            <a:ext cx="10131425" cy="1692514"/>
          </a:xfrm>
        </p:spPr>
        <p:txBody>
          <a:bodyPr>
            <a:normAutofit/>
          </a:bodyPr>
          <a:lstStyle/>
          <a:p>
            <a:r>
              <a:rPr lang="en-US" sz="4400" dirty="0" err="1"/>
              <a:t>ArcMap</a:t>
            </a:r>
            <a:r>
              <a:rPr lang="en-US" sz="4400" dirty="0"/>
              <a:t> / </a:t>
            </a:r>
            <a:r>
              <a:rPr lang="en-US" sz="4400" dirty="0" err="1"/>
              <a:t>ArcCatalog</a:t>
            </a:r>
            <a:r>
              <a:rPr lang="en-US" sz="4400" dirty="0"/>
              <a:t> lifecycle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72868"/>
              </p:ext>
            </p:extLst>
          </p:nvPr>
        </p:nvGraphicFramePr>
        <p:xfrm>
          <a:off x="911024" y="2790468"/>
          <a:ext cx="9899544" cy="3649663"/>
        </p:xfrm>
        <a:graphic>
          <a:graphicData uri="http://schemas.openxmlformats.org/drawingml/2006/table">
            <a:tbl>
              <a:tblPr/>
              <a:tblGrid>
                <a:gridCol w="81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191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595959"/>
                          </a:solidFill>
                          <a:effectLst/>
                        </a:rPr>
                        <a:t>Version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595959"/>
                          </a:solidFill>
                          <a:effectLst/>
                        </a:rPr>
                        <a:t>Release Date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595959"/>
                          </a:solidFill>
                          <a:effectLst/>
                        </a:rPr>
                        <a:t>General Availability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595959"/>
                          </a:solidFill>
                          <a:effectLst/>
                        </a:rPr>
                        <a:t>Extended Support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595959"/>
                          </a:solidFill>
                          <a:effectLst/>
                        </a:rPr>
                        <a:t>Mature Support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595959"/>
                          </a:solidFill>
                          <a:effectLst/>
                        </a:rPr>
                        <a:t>Retired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rgbClr val="595959"/>
                          </a:solidFill>
                          <a:effectLst/>
                        </a:rPr>
                        <a:t>Release Notes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38"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10.5.1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June 29, 2017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Jun 2017 - Nov 2018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2018 - Nov 2020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2020 - Nov 2022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December 01, 2022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>
                          <a:solidFill>
                            <a:srgbClr val="0079C1"/>
                          </a:solidFill>
                          <a:effectLst/>
                        </a:rPr>
                        <a:t>View</a:t>
                      </a:r>
                      <a:endParaRPr lang="en-US" sz="1400" b="0" i="0">
                        <a:solidFill>
                          <a:srgbClr val="595959"/>
                        </a:solidFill>
                        <a:effectLst/>
                      </a:endParaRP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338"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10.5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595959"/>
                          </a:solidFill>
                          <a:effectLst/>
                        </a:rPr>
                        <a:t>December 15, 2016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2016 - Nov 2018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2018 - Nov 2020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2020 - Nov 2022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December 01, 2022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>
                          <a:solidFill>
                            <a:srgbClr val="0079C1"/>
                          </a:solidFill>
                          <a:effectLst/>
                        </a:rPr>
                        <a:t>View</a:t>
                      </a:r>
                      <a:endParaRPr lang="en-US" sz="1400" b="0" i="0">
                        <a:solidFill>
                          <a:srgbClr val="595959"/>
                        </a:solidFill>
                        <a:effectLst/>
                      </a:endParaRP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338">
                <a:tc>
                  <a:txBody>
                    <a:bodyPr/>
                    <a:lstStyle/>
                    <a:p>
                      <a:pPr algn="ctr"/>
                      <a:r>
                        <a:rPr lang="hr-HR" sz="1400" b="0" i="0">
                          <a:solidFill>
                            <a:srgbClr val="595959"/>
                          </a:solidFill>
                          <a:effectLst/>
                        </a:rPr>
                        <a:t>10.4.1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595959"/>
                          </a:solidFill>
                          <a:effectLst/>
                        </a:rPr>
                        <a:t>May 31, 2016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May 2016 - Jan 2018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Feb 2018 - Jan 2020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Feb 2020 - Jan 2022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February 01, 2022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>
                          <a:solidFill>
                            <a:srgbClr val="0079C1"/>
                          </a:solidFill>
                          <a:effectLst/>
                        </a:rPr>
                        <a:t>View</a:t>
                      </a:r>
                      <a:endParaRPr lang="en-US" sz="1400" b="0" i="0">
                        <a:solidFill>
                          <a:srgbClr val="595959"/>
                        </a:solidFill>
                        <a:effectLst/>
                      </a:endParaRP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062"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10.4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595959"/>
                          </a:solidFill>
                          <a:effectLst/>
                        </a:rPr>
                        <a:t>February 18, 2016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Feb 2016 - Jan 2018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Feb 2018 - Jan 2020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Feb 2020 - Jan 2022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February 01, 2022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>
                          <a:solidFill>
                            <a:srgbClr val="0079C1"/>
                          </a:solidFill>
                          <a:effectLst/>
                        </a:rPr>
                        <a:t>View</a:t>
                      </a:r>
                      <a:endParaRPr lang="en-US" sz="1400" b="0" i="0">
                        <a:solidFill>
                          <a:srgbClr val="595959"/>
                        </a:solidFill>
                        <a:effectLst/>
                      </a:endParaRP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338">
                <a:tc>
                  <a:txBody>
                    <a:bodyPr/>
                    <a:lstStyle/>
                    <a:p>
                      <a:pPr algn="ctr"/>
                      <a:r>
                        <a:rPr lang="hr-HR" sz="1400" b="0" i="0">
                          <a:solidFill>
                            <a:srgbClr val="595959"/>
                          </a:solidFill>
                          <a:effectLst/>
                        </a:rPr>
                        <a:t>10.3.1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595959"/>
                          </a:solidFill>
                          <a:effectLst/>
                        </a:rPr>
                        <a:t>May 13, 2015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May 2015 - Nov 2016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2016 - Nov 2018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2018 - Nov 2020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December 01, 2020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>
                          <a:solidFill>
                            <a:srgbClr val="0079C1"/>
                          </a:solidFill>
                          <a:effectLst/>
                        </a:rPr>
                        <a:t>View</a:t>
                      </a:r>
                      <a:endParaRPr lang="en-US" sz="1400" b="0" i="0">
                        <a:solidFill>
                          <a:srgbClr val="595959"/>
                        </a:solidFill>
                        <a:effectLst/>
                      </a:endParaRP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338"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10.3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December 10, 2014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2014 - Nov 2016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2016 - Nov 2018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0" i="0">
                          <a:solidFill>
                            <a:srgbClr val="595959"/>
                          </a:solidFill>
                          <a:effectLst/>
                        </a:rPr>
                        <a:t>Dec 2018 - Nov 2020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rgbClr val="595959"/>
                          </a:solidFill>
                          <a:effectLst/>
                        </a:rPr>
                        <a:t>December 01, 2020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1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="0" i="0" dirty="0">
                          <a:solidFill>
                            <a:srgbClr val="595959"/>
                          </a:solidFill>
                          <a:effectLst/>
                        </a:rPr>
                        <a:t>-</a:t>
                      </a:r>
                    </a:p>
                  </a:txBody>
                  <a:tcPr marL="72191" marR="72191" marT="36096" marB="36096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16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Arcgis</a:t>
            </a:r>
            <a:r>
              <a:rPr lang="en-US" sz="6000" dirty="0"/>
              <a:t>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304" y="1611125"/>
            <a:ext cx="11380798" cy="5044508"/>
          </a:xfrm>
        </p:spPr>
        <p:txBody>
          <a:bodyPr>
            <a:normAutofit/>
          </a:bodyPr>
          <a:lstStyle/>
          <a:p>
            <a:pPr lvl="1"/>
            <a:endParaRPr lang="en-US" sz="4400" dirty="0"/>
          </a:p>
          <a:p>
            <a:r>
              <a:rPr lang="en-US" sz="4800" dirty="0"/>
              <a:t>ArcGIS Pro, </a:t>
            </a:r>
            <a:r>
              <a:rPr lang="en-US" sz="4800" dirty="0" err="1"/>
              <a:t>ArcPro</a:t>
            </a:r>
            <a:r>
              <a:rPr lang="en-US" sz="4800" dirty="0"/>
              <a:t>, Pro</a:t>
            </a:r>
          </a:p>
          <a:p>
            <a:pPr lvl="1"/>
            <a:r>
              <a:rPr lang="en-US" sz="4400" dirty="0"/>
              <a:t>http://pro.arcgis.com/en/pro-app/get-started</a:t>
            </a:r>
          </a:p>
          <a:p>
            <a:pPr lvl="1"/>
            <a:endParaRPr lang="en-US" sz="4400" dirty="0"/>
          </a:p>
          <a:p>
            <a:pPr lvl="4"/>
            <a:r>
              <a:rPr lang="en-US" sz="4000" dirty="0"/>
              <a:t>Demo. </a:t>
            </a:r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23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Other tools and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78514"/>
          </a:xfrm>
        </p:spPr>
        <p:txBody>
          <a:bodyPr>
            <a:noAutofit/>
          </a:bodyPr>
          <a:lstStyle/>
          <a:p>
            <a:r>
              <a:rPr lang="en-US" sz="4400" dirty="0"/>
              <a:t>Collector</a:t>
            </a:r>
          </a:p>
          <a:p>
            <a:r>
              <a:rPr lang="en-US" sz="4400" dirty="0"/>
              <a:t>Maps for Office</a:t>
            </a:r>
          </a:p>
          <a:p>
            <a:r>
              <a:rPr lang="en-US" sz="4400" dirty="0"/>
              <a:t>Survey123</a:t>
            </a:r>
          </a:p>
          <a:p>
            <a:r>
              <a:rPr lang="en-US" sz="4400" dirty="0"/>
              <a:t>Workforce</a:t>
            </a:r>
          </a:p>
          <a:p>
            <a:r>
              <a:rPr lang="en-US" sz="4400" dirty="0"/>
              <a:t>Insights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1160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153</TotalTime>
  <Words>279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What’s New Arcgis 10.5.1</vt:lpstr>
      <vt:lpstr>PowerPoint Presentation</vt:lpstr>
      <vt:lpstr>Arcgis enterprise</vt:lpstr>
      <vt:lpstr>Server Roles</vt:lpstr>
      <vt:lpstr>Named users</vt:lpstr>
      <vt:lpstr>At 10.5.1 we have             “Enterprise Builder”</vt:lpstr>
      <vt:lpstr>Arcgis Desktop</vt:lpstr>
      <vt:lpstr>Arcgis Desktop</vt:lpstr>
      <vt:lpstr>Other tools and Apps</vt:lpstr>
      <vt:lpstr>Maps for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Arcgis 10.5.1</dc:title>
  <dc:creator>Micah Williamson</dc:creator>
  <cp:lastModifiedBy>Joe Christian</cp:lastModifiedBy>
  <cp:revision>12</cp:revision>
  <dcterms:created xsi:type="dcterms:W3CDTF">2017-09-14T11:20:11Z</dcterms:created>
  <dcterms:modified xsi:type="dcterms:W3CDTF">2017-09-14T18:02:38Z</dcterms:modified>
</cp:coreProperties>
</file>